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handoutMasterIdLst>
    <p:handoutMasterId r:id="rId73"/>
  </p:handoutMasterIdLst>
  <p:sldIdLst>
    <p:sldId id="256" r:id="rId2"/>
    <p:sldId id="257" r:id="rId3"/>
    <p:sldId id="259" r:id="rId4"/>
    <p:sldId id="277" r:id="rId5"/>
    <p:sldId id="285" r:id="rId6"/>
    <p:sldId id="275" r:id="rId7"/>
    <p:sldId id="306" r:id="rId8"/>
    <p:sldId id="286" r:id="rId9"/>
    <p:sldId id="283" r:id="rId10"/>
    <p:sldId id="337" r:id="rId11"/>
    <p:sldId id="336" r:id="rId12"/>
    <p:sldId id="307" r:id="rId13"/>
    <p:sldId id="287" r:id="rId14"/>
    <p:sldId id="343" r:id="rId15"/>
    <p:sldId id="344" r:id="rId16"/>
    <p:sldId id="323" r:id="rId17"/>
    <p:sldId id="332" r:id="rId18"/>
    <p:sldId id="321" r:id="rId19"/>
    <p:sldId id="334" r:id="rId20"/>
    <p:sldId id="288" r:id="rId21"/>
    <p:sldId id="322" r:id="rId22"/>
    <p:sldId id="335" r:id="rId23"/>
    <p:sldId id="333" r:id="rId24"/>
    <p:sldId id="338" r:id="rId25"/>
    <p:sldId id="327" r:id="rId26"/>
    <p:sldId id="284" r:id="rId27"/>
    <p:sldId id="316" r:id="rId28"/>
    <p:sldId id="290" r:id="rId29"/>
    <p:sldId id="299" r:id="rId30"/>
    <p:sldId id="300" r:id="rId31"/>
    <p:sldId id="292" r:id="rId32"/>
    <p:sldId id="293" r:id="rId33"/>
    <p:sldId id="294" r:id="rId34"/>
    <p:sldId id="309" r:id="rId35"/>
    <p:sldId id="310" r:id="rId36"/>
    <p:sldId id="291" r:id="rId37"/>
    <p:sldId id="295" r:id="rId38"/>
    <p:sldId id="296" r:id="rId39"/>
    <p:sldId id="330" r:id="rId40"/>
    <p:sldId id="311" r:id="rId41"/>
    <p:sldId id="312" r:id="rId42"/>
    <p:sldId id="302" r:id="rId43"/>
    <p:sldId id="313" r:id="rId44"/>
    <p:sldId id="314" r:id="rId45"/>
    <p:sldId id="328" r:id="rId46"/>
    <p:sldId id="329" r:id="rId47"/>
    <p:sldId id="297" r:id="rId48"/>
    <p:sldId id="317" r:id="rId49"/>
    <p:sldId id="272" r:id="rId50"/>
    <p:sldId id="331" r:id="rId51"/>
    <p:sldId id="274" r:id="rId52"/>
    <p:sldId id="318" r:id="rId53"/>
    <p:sldId id="342" r:id="rId54"/>
    <p:sldId id="326" r:id="rId55"/>
    <p:sldId id="324" r:id="rId56"/>
    <p:sldId id="325" r:id="rId57"/>
    <p:sldId id="340" r:id="rId58"/>
    <p:sldId id="345" r:id="rId59"/>
    <p:sldId id="278" r:id="rId60"/>
    <p:sldId id="276" r:id="rId61"/>
    <p:sldId id="273" r:id="rId62"/>
    <p:sldId id="280" r:id="rId63"/>
    <p:sldId id="320" r:id="rId64"/>
    <p:sldId id="281" r:id="rId65"/>
    <p:sldId id="319" r:id="rId66"/>
    <p:sldId id="279" r:id="rId67"/>
    <p:sldId id="339" r:id="rId68"/>
    <p:sldId id="341" r:id="rId69"/>
    <p:sldId id="298" r:id="rId70"/>
    <p:sldId id="268"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9" autoAdjust="0"/>
    <p:restoredTop sz="90871" autoAdjust="0"/>
  </p:normalViewPr>
  <p:slideViewPr>
    <p:cSldViewPr>
      <p:cViewPr>
        <p:scale>
          <a:sx n="100" d="100"/>
          <a:sy n="100" d="100"/>
        </p:scale>
        <p:origin x="-13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cs.stanford.edu/people/karpathy/convnetjs/"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vT1JzLTH4G4&amp;list=PLC1qU-LWwrF64f4QKQT-Vg5Wr4qEE1Zxk"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7.xml"/><Relationship Id="rId4" Type="http://schemas.openxmlformats.org/officeDocument/2006/relationships/hyperlink" Target="http://www.image-net.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cs.stanford.edu/people/karpathy/convnetjs/demo/rldemo.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torage.googleapis.com/deepmind-media/alphago/AlphaGoNaturePaper.pdf" TargetMode="External"/><Relationship Id="rId2" Type="http://schemas.openxmlformats.org/officeDocument/2006/relationships/hyperlink" Target="https://deepmind.com/research/alphago/" TargetMode="External"/><Relationship Id="rId1" Type="http://schemas.openxmlformats.org/officeDocument/2006/relationships/slideLayout" Target="../slideLayouts/slideLayout7.xml"/><Relationship Id="rId6" Type="http://schemas.openxmlformats.org/officeDocument/2006/relationships/hyperlink" Target="https://github.com/gcp/leela-zero" TargetMode="External"/><Relationship Id="rId5" Type="http://schemas.openxmlformats.org/officeDocument/2006/relationships/hyperlink" Target="https://www.nature.com/articles/nature24270.epdf?author_access_token=VJXbVjaSHxFoctQQ4p2k4tRgN0jAjWel9jnR3ZoTv0PVW4gB86EEpGqTRDtpIz-2rmo8-KG06gqVobU5NSCFeHILHcVFUeMsbvwS-lxjqQGg98faovwjxeTUgZAUMnRQ" TargetMode="External"/><Relationship Id="rId4" Type="http://schemas.openxmlformats.org/officeDocument/2006/relationships/hyperlink" Target="https://github.com/Rochester-NRT/RocAlphaGo"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7.xml"/><Relationship Id="rId4" Type="http://schemas.openxmlformats.org/officeDocument/2006/relationships/hyperlink" Target="https://github.com/openai/gy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Tensor_processing_unit" TargetMode="External"/><Relationship Id="rId2" Type="http://schemas.openxmlformats.org/officeDocument/2006/relationships/hyperlink" Target="https://distill.pub/2017/feature-visualization/" TargetMode="External"/><Relationship Id="rId1" Type="http://schemas.openxmlformats.org/officeDocument/2006/relationships/slideLayout" Target="../slideLayouts/slideLayout7.xml"/><Relationship Id="rId4" Type="http://schemas.openxmlformats.org/officeDocument/2006/relationships/hyperlink" Target="https://www.ft.com/content/60fded2a-be5a-11e7-b8a3-38a6e068f46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news.efinancialcareers.com/hk-en/285249/machine-learning-and-big-data-j-p-morgan/" TargetMode="External"/><Relationship Id="rId2" Type="http://schemas.openxmlformats.org/officeDocument/2006/relationships/hyperlink" Target="https://www.kaggle.com/surveys/2017" TargetMode="External"/><Relationship Id="rId1" Type="http://schemas.openxmlformats.org/officeDocument/2006/relationships/slideLayout" Target="../slideLayouts/slideLayout7.xml"/><Relationship Id="rId5" Type="http://schemas.openxmlformats.org/officeDocument/2006/relationships/hyperlink" Target="https://www.hardikp.com/2018/02/11/why-is-machine-learning-in-finance-so-hard/" TargetMode="External"/><Relationship Id="rId4" Type="http://schemas.openxmlformats.org/officeDocument/2006/relationships/hyperlink" Target="https://itnext.io/2017s-deep-learning-papers-on-investing-7489e8f5948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smtClean="0"/>
              <a:t>Big </a:t>
            </a:r>
            <a:r>
              <a:rPr lang="en-US" dirty="0"/>
              <a:t>Data, A.I. and Investing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Visualize Neural Network</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36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Breakthrough</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Deep </a:t>
            </a:r>
            <a:r>
              <a:rPr lang="en-US" sz="1800" dirty="0"/>
              <a:t>Neural Network (DNN</a:t>
            </a:r>
            <a:r>
              <a:rPr lang="en-US" sz="1800" dirty="0" smtClean="0"/>
              <a:t>) is a type of Neural Network with </a:t>
            </a:r>
            <a:r>
              <a:rPr lang="en-US" sz="1800" b="1" dirty="0" smtClean="0">
                <a:solidFill>
                  <a:srgbClr val="0070C0"/>
                </a:solidFill>
              </a:rPr>
              <a:t>many layers</a:t>
            </a:r>
            <a:r>
              <a:rPr lang="en-US" sz="1800" dirty="0" smtClean="0"/>
              <a:t>. Training </a:t>
            </a:r>
            <a:r>
              <a:rPr lang="en-US" sz="1800" dirty="0"/>
              <a:t>used to be time consuming while suffering from the </a:t>
            </a:r>
            <a:r>
              <a:rPr lang="en-US" sz="1800" b="1" dirty="0">
                <a:solidFill>
                  <a:srgbClr val="0070C0"/>
                </a:solidFill>
              </a:rPr>
              <a:t>vanishing gradient problem</a:t>
            </a:r>
            <a:r>
              <a:rPr lang="en-US" sz="1800" dirty="0"/>
              <a:t>. </a:t>
            </a:r>
            <a:r>
              <a:rPr lang="en-US" sz="1800" dirty="0" smtClean="0"/>
              <a:t>Hardware improvements (cloud, GPU) and </a:t>
            </a:r>
            <a:r>
              <a:rPr lang="en-US" sz="1800" b="1" dirty="0" smtClean="0">
                <a:solidFill>
                  <a:srgbClr val="0070C0"/>
                </a:solidFill>
              </a:rPr>
              <a:t>separately </a:t>
            </a:r>
            <a:r>
              <a:rPr lang="en-US" sz="1800" b="1" dirty="0">
                <a:solidFill>
                  <a:srgbClr val="0070C0"/>
                </a:solidFill>
              </a:rPr>
              <a:t>pre-trained layers</a:t>
            </a:r>
            <a:r>
              <a:rPr lang="en-US" sz="1800" dirty="0"/>
              <a:t> in DNN learning helps mitigate the </a:t>
            </a:r>
            <a:r>
              <a:rPr lang="en-US" sz="1800" dirty="0" smtClean="0"/>
              <a:t>issues</a:t>
            </a:r>
            <a:endParaRPr lang="en-US" sz="1800" dirty="0"/>
          </a:p>
          <a:p>
            <a:endParaRPr lang="en-US" sz="1800" dirty="0" smtClean="0"/>
          </a:p>
          <a:p>
            <a:pPr lvl="1"/>
            <a:r>
              <a:rPr lang="en-US" sz="1600" b="1" i="1" dirty="0">
                <a:solidFill>
                  <a:srgbClr val="0070C0"/>
                </a:solidFill>
              </a:rPr>
              <a:t>Hinton, G. E</a:t>
            </a:r>
            <a:r>
              <a:rPr lang="en-US" sz="1600" i="1" dirty="0"/>
              <a:t>., </a:t>
            </a:r>
            <a:r>
              <a:rPr lang="en-US" sz="1600" i="1" dirty="0" err="1"/>
              <a:t>Osindero</a:t>
            </a:r>
            <a:r>
              <a:rPr lang="en-US" sz="1600" i="1" dirty="0"/>
              <a:t>, S. and </a:t>
            </a:r>
            <a:r>
              <a:rPr lang="en-US" sz="1600" i="1" dirty="0" err="1"/>
              <a:t>Teh</a:t>
            </a:r>
            <a:r>
              <a:rPr lang="en-US" sz="1600" i="1" dirty="0"/>
              <a:t>, Y (2006). A fast learning algorithm for deep belief nets   Neural Computation 18, pp </a:t>
            </a:r>
            <a:r>
              <a:rPr lang="en-US" sz="1600" i="1" dirty="0" smtClean="0"/>
              <a:t>1527-1554</a:t>
            </a:r>
          </a:p>
          <a:p>
            <a:pPr lvl="1"/>
            <a:endParaRPr lang="en-US" sz="1600" dirty="0"/>
          </a:p>
          <a:p>
            <a:pPr>
              <a:buFont typeface="Arial" panose="020B0604020202020204" pitchFamily="34" charset="0"/>
              <a:buChar char="•"/>
            </a:pPr>
            <a:r>
              <a:rPr lang="en-US" sz="1800" dirty="0" smtClean="0"/>
              <a:t>Neural Network (Deep Learning in particular) is easier </a:t>
            </a:r>
            <a:r>
              <a:rPr lang="en-US" sz="1800" dirty="0"/>
              <a:t>to </a:t>
            </a:r>
            <a:r>
              <a:rPr lang="en-US" sz="1800" b="1" dirty="0">
                <a:solidFill>
                  <a:srgbClr val="0070C0"/>
                </a:solidFill>
              </a:rPr>
              <a:t>scale</a:t>
            </a:r>
            <a:r>
              <a:rPr lang="en-US" sz="1800" dirty="0">
                <a:solidFill>
                  <a:srgbClr val="0070C0"/>
                </a:solidFill>
              </a:rPr>
              <a:t> </a:t>
            </a:r>
            <a:r>
              <a:rPr lang="en-US" sz="1800" dirty="0"/>
              <a:t>by adding neurons and layer </a:t>
            </a:r>
            <a:r>
              <a:rPr lang="en-US" sz="1800" dirty="0" smtClean="0"/>
              <a:t>to </a:t>
            </a:r>
            <a:r>
              <a:rPr lang="en-US" sz="1800" b="1" dirty="0" smtClean="0">
                <a:solidFill>
                  <a:srgbClr val="0070C0"/>
                </a:solidFill>
              </a:rPr>
              <a:t>increase </a:t>
            </a:r>
            <a:r>
              <a:rPr lang="en-US" sz="1800" b="1" dirty="0">
                <a:solidFill>
                  <a:srgbClr val="0070C0"/>
                </a:solidFill>
              </a:rPr>
              <a:t>the model </a:t>
            </a:r>
            <a:r>
              <a:rPr lang="en-US" sz="1800" b="1" dirty="0" smtClean="0">
                <a:solidFill>
                  <a:srgbClr val="0070C0"/>
                </a:solidFill>
              </a:rPr>
              <a:t>capacity </a:t>
            </a:r>
            <a:r>
              <a:rPr lang="en-US" sz="1800" dirty="0"/>
              <a:t>to take on more complex </a:t>
            </a:r>
            <a:r>
              <a:rPr lang="en-US" sz="1800" dirty="0" smtClean="0"/>
              <a:t>problems </a:t>
            </a:r>
            <a:r>
              <a:rPr lang="en-US" sz="1800" dirty="0"/>
              <a:t>comparing to other analytic </a:t>
            </a:r>
            <a:r>
              <a:rPr lang="en-US" sz="1800" dirty="0" smtClean="0"/>
              <a:t>models. (any problem here?)</a:t>
            </a:r>
          </a:p>
          <a:p>
            <a:pPr marL="457200" lvl="1" indent="0">
              <a:buNone/>
            </a:pPr>
            <a:endParaRPr lang="en-US" sz="1600" dirty="0"/>
          </a:p>
          <a:p>
            <a:pPr>
              <a:buFont typeface="Arial" panose="020B0604020202020204" pitchFamily="34" charset="0"/>
              <a:buChar char="•"/>
            </a:pPr>
            <a:r>
              <a:rPr lang="en-US" sz="1800" dirty="0">
                <a:hlinkClick r:id="rId2"/>
              </a:rPr>
              <a:t>http://playground.tensorflow.org</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3"/>
              </a:rPr>
              <a:t>http://cs.stanford.edu/people/karpathy/convnetjs/</a:t>
            </a:r>
            <a:endParaRPr lang="en-US" sz="1800" dirty="0"/>
          </a:p>
          <a:p>
            <a:endParaRPr lang="en-US" sz="1800" dirty="0"/>
          </a:p>
          <a:p>
            <a:endParaRPr lang="en-US" sz="1800" dirty="0" smtClean="0"/>
          </a:p>
          <a:p>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Tree>
    <p:extLst>
      <p:ext uri="{BB962C8B-B14F-4D97-AF65-F5344CB8AC3E}">
        <p14:creationId xmlns:p14="http://schemas.microsoft.com/office/powerpoint/2010/main" val="68117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4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5287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heights. It’s sometimes called </a:t>
            </a:r>
            <a:r>
              <a:rPr lang="en-US" sz="1600" b="1" dirty="0">
                <a:solidFill>
                  <a:srgbClr val="0070C0"/>
                </a:solidFill>
              </a:rPr>
              <a:t>black-box model </a:t>
            </a:r>
            <a:r>
              <a:rPr lang="en-US" sz="1600" dirty="0" smtClean="0"/>
              <a:t>and hard to explain the decision (e.g. comparing to the decision trees)</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1026" name="Picture 2" descr="https://cdn-images-1.medium.com/max/1600/1*74HBY44aMX3nEDVwyFKlx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30699"/>
            <a:ext cx="7067550"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88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It’s very powerful but the problem is……….</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229586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Convolutional Neural Networks </a:t>
            </a:r>
            <a:r>
              <a:rPr lang="en-US" sz="1800" dirty="0" smtClean="0"/>
              <a:t>(CNN) for </a:t>
            </a:r>
            <a:r>
              <a:rPr lang="en-US" sz="1800" b="1" dirty="0">
                <a:solidFill>
                  <a:srgbClr val="0070C0"/>
                </a:solidFill>
              </a:rPr>
              <a:t>Visual </a:t>
            </a:r>
            <a:r>
              <a:rPr lang="en-US" sz="1800" b="1" dirty="0" smtClean="0">
                <a:solidFill>
                  <a:srgbClr val="0070C0"/>
                </a:solidFill>
              </a:rPr>
              <a:t>Recognition</a:t>
            </a:r>
          </a:p>
          <a:p>
            <a:pPr lvl="1">
              <a:buFont typeface="Arial" panose="020B0604020202020204" pitchFamily="34" charset="0"/>
              <a:buChar char="•"/>
            </a:pPr>
            <a:endParaRPr lang="en-US" sz="1600" dirty="0" smtClean="0">
              <a:hlinkClick r:id="rId2"/>
            </a:endParaRPr>
          </a:p>
          <a:p>
            <a:pPr lvl="1">
              <a:buFont typeface="Arial" panose="020B0604020202020204" pitchFamily="34" charset="0"/>
              <a:buChar char="•"/>
            </a:pPr>
            <a:r>
              <a:rPr lang="en-US" sz="1600" dirty="0" smtClean="0">
                <a:hlinkClick r:id="rId2"/>
              </a:rPr>
              <a:t>http</a:t>
            </a:r>
            <a:r>
              <a:rPr lang="en-US" sz="1600" dirty="0">
                <a:hlinkClick r:id="rId2"/>
              </a:rPr>
              <a:t>://cs231n.stanford.edu</a:t>
            </a:r>
            <a:r>
              <a:rPr lang="en-US" sz="1600" dirty="0" smtClean="0">
                <a:hlinkClick r:id="rId2"/>
              </a:rPr>
              <a:t>/</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hlinkClick r:id="rId3"/>
              </a:rPr>
              <a:t>https</a:t>
            </a:r>
            <a:r>
              <a:rPr lang="en-US" sz="1600" dirty="0">
                <a:hlinkClick r:id="rId3"/>
              </a:rPr>
              <a:t>://</a:t>
            </a:r>
            <a:r>
              <a:rPr lang="en-US" sz="1600" dirty="0" smtClean="0">
                <a:hlinkClick r:id="rId3"/>
              </a:rPr>
              <a:t>www.youtube.com/watch?v=vT1JzLTH4G4&amp;list=PLC1qU-LWwrF64f4QKQT-Vg5Wr4qEE1Zxk</a:t>
            </a:r>
            <a:endParaRPr lang="en-US" sz="1600" dirty="0" smtClean="0"/>
          </a:p>
          <a:p>
            <a:endParaRPr lang="en-US" sz="1800" dirty="0" smtClean="0"/>
          </a:p>
          <a:p>
            <a:pPr>
              <a:buFont typeface="Arial" panose="020B0604020202020204" pitchFamily="34" charset="0"/>
              <a:buChar char="•"/>
            </a:pPr>
            <a:r>
              <a:rPr lang="en-US" sz="1800" dirty="0" smtClean="0"/>
              <a:t>The most accurate image recognition technique and win the </a:t>
            </a:r>
            <a:r>
              <a:rPr lang="en-US" sz="1800" b="1" dirty="0" smtClean="0">
                <a:solidFill>
                  <a:srgbClr val="0070C0"/>
                </a:solidFill>
              </a:rPr>
              <a:t>ImageNet</a:t>
            </a:r>
            <a:r>
              <a:rPr lang="en-US" sz="1800" dirty="0" smtClean="0"/>
              <a:t> (Image database just like the corpus to the text data) competition 	</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hlinkClick r:id="rId4"/>
              </a:rPr>
              <a:t>http</a:t>
            </a:r>
            <a:r>
              <a:rPr lang="en-US" sz="1600" dirty="0">
                <a:hlinkClick r:id="rId4"/>
              </a:rPr>
              <a:t>://www.image-net.org</a:t>
            </a:r>
            <a:r>
              <a:rPr lang="en-US" sz="1600" dirty="0" smtClean="0">
                <a:hlinkClick r:id="rId4"/>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Tree>
    <p:extLst>
      <p:ext uri="{BB962C8B-B14F-4D97-AF65-F5344CB8AC3E}">
        <p14:creationId xmlns:p14="http://schemas.microsoft.com/office/powerpoint/2010/main" val="3797244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87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7653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pic>
        <p:nvPicPr>
          <p:cNvPr id="1026" name="Picture 2" descr="alpha go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man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564904"/>
            <a:ext cx="21336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spTree>
    <p:extLst>
      <p:ext uri="{BB962C8B-B14F-4D97-AF65-F5344CB8AC3E}">
        <p14:creationId xmlns:p14="http://schemas.microsoft.com/office/powerpoint/2010/main" val="2385765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27784" y="197768"/>
            <a:ext cx="6192688" cy="998984"/>
          </a:xfrm>
        </p:spPr>
        <p:txBody>
          <a:bodyPr/>
          <a:lstStyle/>
          <a:p>
            <a:r>
              <a:rPr lang="en-US" dirty="0"/>
              <a:t>Deep &amp; Reinforcement Learning</a:t>
            </a:r>
          </a:p>
        </p:txBody>
      </p:sp>
      <p:sp>
        <p:nvSpPr>
          <p:cNvPr id="6147" name="Rectangle 3"/>
          <p:cNvSpPr>
            <a:spLocks noGrp="1" noChangeArrowheads="1"/>
          </p:cNvSpPr>
          <p:nvPr>
            <p:ph type="body" idx="1"/>
          </p:nvPr>
        </p:nvSpPr>
        <p:spPr>
          <a:xfrm>
            <a:off x="2627784" y="1412776"/>
            <a:ext cx="5904656" cy="4752528"/>
          </a:xfrm>
        </p:spPr>
        <p:txBody>
          <a:bodyPr/>
          <a:lstStyle/>
          <a:p>
            <a:pPr marL="457200" indent="-457200">
              <a:buFont typeface="Arial" panose="020B0604020202020204" pitchFamily="34" charset="0"/>
              <a:buChar char="•"/>
            </a:pPr>
            <a:r>
              <a:rPr lang="en-US" sz="1800" dirty="0" smtClean="0"/>
              <a:t>Neural Network &amp; Deep Learning</a:t>
            </a:r>
          </a:p>
          <a:p>
            <a:pPr marL="457200" indent="-457200">
              <a:buFont typeface="Arial" panose="020B0604020202020204" pitchFamily="34" charset="0"/>
              <a:buChar char="•"/>
            </a:pPr>
            <a:r>
              <a:rPr lang="en-US" sz="1800" dirty="0" smtClean="0"/>
              <a:t>Convoluted Neural Network (CNN)</a:t>
            </a:r>
          </a:p>
          <a:p>
            <a:pPr marL="457200" indent="-457200">
              <a:buFont typeface="Arial" panose="020B0604020202020204" pitchFamily="34" charset="0"/>
              <a:buChar char="•"/>
            </a:pPr>
            <a:r>
              <a:rPr lang="en-US" sz="1800" dirty="0"/>
              <a:t>Reinforcement </a:t>
            </a:r>
            <a:r>
              <a:rPr lang="en-US" sz="1800" dirty="0" smtClean="0"/>
              <a:t>Learning</a:t>
            </a:r>
          </a:p>
          <a:p>
            <a:pPr marL="457200" indent="-457200">
              <a:buFont typeface="Arial" panose="020B0604020202020204" pitchFamily="34" charset="0"/>
              <a:buChar char="•"/>
            </a:pPr>
            <a:r>
              <a:rPr lang="en-US" sz="1800" dirty="0" smtClean="0"/>
              <a:t>Investment and Trading Strategies</a:t>
            </a:r>
            <a:endParaRPr lang="en-US" sz="1800" dirty="0"/>
          </a:p>
          <a:p>
            <a:pPr marL="457200" indent="-457200">
              <a:buFont typeface="Arial" panose="020B0604020202020204" pitchFamily="34" charset="0"/>
              <a:buChar char="•"/>
            </a:pPr>
            <a:r>
              <a:rPr lang="en-US" sz="1800" dirty="0" smtClean="0"/>
              <a:t>Challenges of applying deep learning</a:t>
            </a:r>
          </a:p>
          <a:p>
            <a:pPr marL="457200" indent="-457200">
              <a:buFont typeface="Arial" panose="020B0604020202020204" pitchFamily="34" charset="0"/>
              <a:buChar char="•"/>
            </a:pPr>
            <a:r>
              <a:rPr lang="en-US" sz="1800" dirty="0" smtClean="0"/>
              <a:t>Deep Learning Tools, APIs</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Final Assessment Presentations</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Limitations, Trends and Futures</a:t>
            </a:r>
          </a:p>
          <a:p>
            <a:pPr marL="457200" indent="-457200">
              <a:buFont typeface="Arial" panose="020B0604020202020204" pitchFamily="34" charset="0"/>
              <a:buChar char="•"/>
            </a:pPr>
            <a:r>
              <a:rPr lang="en-US" sz="1800" dirty="0" smtClean="0"/>
              <a:t>Summary of the courses</a:t>
            </a:r>
          </a:p>
          <a:p>
            <a:pPr marL="457200" indent="-457200">
              <a:buFont typeface="Arial" panose="020B0604020202020204" pitchFamily="34" charset="0"/>
              <a:buChar char="•"/>
            </a:pPr>
            <a:r>
              <a:rPr lang="en-US" sz="1800" dirty="0" smtClean="0"/>
              <a:t>Thoughts and Discussions on Big Data, AI, Investing</a:t>
            </a:r>
          </a:p>
          <a:p>
            <a:pPr marL="457200" indent="-457200">
              <a:buFont typeface="Arial" panose="020B0604020202020204" pitchFamily="34" charset="0"/>
              <a:buChar char="•"/>
            </a:pPr>
            <a:endParaRPr lang="en-US" sz="1800" dirty="0"/>
          </a:p>
        </p:txBody>
      </p:sp>
      <p:sp>
        <p:nvSpPr>
          <p:cNvPr id="6"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03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Tree>
    <p:extLst>
      <p:ext uri="{BB962C8B-B14F-4D97-AF65-F5344CB8AC3E}">
        <p14:creationId xmlns:p14="http://schemas.microsoft.com/office/powerpoint/2010/main" val="1233208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Reinforcement Learning Application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Example of Reinforcement Learning based Algo Trading System</a:t>
            </a:r>
          </a:p>
          <a:p>
            <a:pPr marL="685800" lvl="1">
              <a:buFont typeface="Arial" panose="020B0604020202020204" pitchFamily="34" charset="0"/>
              <a:buChar char="•"/>
            </a:pPr>
            <a:endParaRPr lang="en-US" sz="1400" dirty="0" smtClean="0"/>
          </a:p>
          <a:p>
            <a:pPr marL="685800" lvl="1">
              <a:buFont typeface="Arial" panose="020B0604020202020204" pitchFamily="34" charset="0"/>
              <a:buChar char="•"/>
            </a:pPr>
            <a:r>
              <a:rPr lang="en-US" sz="1600" dirty="0" smtClean="0"/>
              <a:t>JP Morgan LOXM</a:t>
            </a:r>
          </a:p>
          <a:p>
            <a:pPr marL="1085850" lvl="2">
              <a:buFont typeface="Arial" panose="020B0604020202020204" pitchFamily="34" charset="0"/>
              <a:buChar char="•"/>
            </a:pPr>
            <a:r>
              <a:rPr lang="en-US" sz="1400" dirty="0">
                <a:hlinkClick r:id="rId2"/>
              </a:rPr>
              <a:t>http://</a:t>
            </a:r>
            <a:r>
              <a:rPr lang="en-US" sz="1400" dirty="0" smtClean="0">
                <a:hlinkClick r:id="rId2"/>
              </a:rPr>
              <a:t>www.smallake.kr/wp-content/uploads/2017/08/Active-Learning-in-Trading-Algorithms.pdf</a:t>
            </a:r>
            <a:endParaRPr lang="en-US" sz="1400" dirty="0" smtClean="0"/>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smtClean="0"/>
              <a:t>ITG </a:t>
            </a:r>
            <a:r>
              <a:rPr lang="en-US" sz="1600" dirty="0" err="1" smtClean="0"/>
              <a:t>ISai</a:t>
            </a:r>
            <a:r>
              <a:rPr lang="en-US" sz="1600" dirty="0" smtClean="0"/>
              <a:t> (Implementation Shortfall Artificial Intelligent)</a:t>
            </a:r>
          </a:p>
          <a:p>
            <a:pPr marL="685800" lvl="1">
              <a:buFont typeface="Arial" panose="020B0604020202020204" pitchFamily="34" charset="0"/>
              <a:buChar char="•"/>
            </a:pPr>
            <a:endParaRPr lang="en-US" sz="1600" dirty="0"/>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endParaRPr lang="en-US" sz="1600" dirty="0"/>
          </a:p>
          <a:p>
            <a:pPr marL="457200" lvl="1" indent="0">
              <a:buNone/>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75"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27584" y="5445224"/>
            <a:ext cx="6624736" cy="646331"/>
          </a:xfrm>
          <a:prstGeom prst="rect">
            <a:avLst/>
          </a:prstGeom>
          <a:noFill/>
        </p:spPr>
        <p:txBody>
          <a:bodyPr wrap="square" rtlCol="0">
            <a:spAutoFit/>
          </a:bodyPr>
          <a:lstStyle/>
          <a:p>
            <a:r>
              <a:rPr lang="en-US" sz="1800" dirty="0" smtClean="0">
                <a:solidFill>
                  <a:srgbClr val="00B050"/>
                </a:solidFill>
              </a:rPr>
              <a:t>(It is a very black box approach and may not be welcomed by compliance and regulators)</a:t>
            </a:r>
            <a:endParaRPr lang="en-US" sz="1800" dirty="0">
              <a:solidFill>
                <a:srgbClr val="00B050"/>
              </a:solidFill>
            </a:endParaRPr>
          </a:p>
        </p:txBody>
      </p:sp>
    </p:spTree>
    <p:extLst>
      <p:ext uri="{BB962C8B-B14F-4D97-AF65-F5344CB8AC3E}">
        <p14:creationId xmlns:p14="http://schemas.microsoft.com/office/powerpoint/2010/main" val="919909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Summary of the Algorithms</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9" y="1556792"/>
            <a:ext cx="7502194" cy="4793426"/>
          </a:xfrm>
          <a:prstGeom prst="rect">
            <a:avLst/>
          </a:prstGeom>
        </p:spPr>
      </p:pic>
    </p:spTree>
    <p:extLst>
      <p:ext uri="{BB962C8B-B14F-4D97-AF65-F5344CB8AC3E}">
        <p14:creationId xmlns:p14="http://schemas.microsoft.com/office/powerpoint/2010/main" val="3043941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Summary of the Usages</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595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35127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Tree>
    <p:extLst>
      <p:ext uri="{BB962C8B-B14F-4D97-AF65-F5344CB8AC3E}">
        <p14:creationId xmlns:p14="http://schemas.microsoft.com/office/powerpoint/2010/main" val="380587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Tree>
    <p:extLst>
      <p:ext uri="{BB962C8B-B14F-4D97-AF65-F5344CB8AC3E}">
        <p14:creationId xmlns:p14="http://schemas.microsoft.com/office/powerpoint/2010/main" val="2505544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361396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Tree>
    <p:extLst>
      <p:ext uri="{BB962C8B-B14F-4D97-AF65-F5344CB8AC3E}">
        <p14:creationId xmlns:p14="http://schemas.microsoft.com/office/powerpoint/2010/main" val="162844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5122" name="Picture 2" descr="U:\Downloads\tiger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19379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Tree>
    <p:extLst>
      <p:ext uri="{BB962C8B-B14F-4D97-AF65-F5344CB8AC3E}">
        <p14:creationId xmlns:p14="http://schemas.microsoft.com/office/powerpoint/2010/main" val="215541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466551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Tree>
    <p:extLst>
      <p:ext uri="{BB962C8B-B14F-4D97-AF65-F5344CB8AC3E}">
        <p14:creationId xmlns:p14="http://schemas.microsoft.com/office/powerpoint/2010/main" val="237580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640960"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2646989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25202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Machine Learning</a:t>
            </a:r>
          </a:p>
          <a:p>
            <a:pPr marL="514350" indent="-514350">
              <a:buFont typeface="+mj-lt"/>
              <a:buAutoNum type="arabicPeriod"/>
            </a:pPr>
            <a:r>
              <a:rPr lang="en-US" sz="1600" dirty="0" smtClean="0"/>
              <a:t>Choose </a:t>
            </a:r>
            <a:r>
              <a:rPr lang="en-US" sz="1600" dirty="0"/>
              <a:t>Algorithm</a:t>
            </a:r>
          </a:p>
          <a:p>
            <a:pPr marL="514350" indent="-514350">
              <a:buFont typeface="+mj-lt"/>
              <a:buAutoNum type="arabicPeriod"/>
            </a:pPr>
            <a:r>
              <a:rPr lang="en-US" sz="1600" dirty="0"/>
              <a:t>Train (Learn) the model from data</a:t>
            </a:r>
          </a:p>
          <a:p>
            <a:pPr marL="514350" indent="-514350">
              <a:buFont typeface="+mj-lt"/>
              <a:buAutoNum type="arabicPeriod"/>
            </a:pPr>
            <a:r>
              <a:rPr lang="en-US" sz="1600" dirty="0"/>
              <a:t>Tune </a:t>
            </a:r>
            <a:r>
              <a:rPr lang="en-US" sz="1600" b="1" dirty="0">
                <a:solidFill>
                  <a:srgbClr val="0070C0"/>
                </a:solidFill>
              </a:rPr>
              <a:t>hyper-parameters</a:t>
            </a:r>
          </a:p>
          <a:p>
            <a:pPr marL="514350" indent="-514350">
              <a:buFont typeface="+mj-lt"/>
              <a:buAutoNum type="arabicPeriod"/>
            </a:pPr>
            <a:r>
              <a:rPr lang="en-US" sz="1600" dirty="0"/>
              <a:t>Evaluate the accuracy</a:t>
            </a:r>
          </a:p>
          <a:p>
            <a:pPr marL="514350" indent="-514350">
              <a:buFont typeface="+mj-lt"/>
              <a:buAutoNum type="arabicPeriod"/>
            </a:pPr>
            <a:r>
              <a:rPr lang="en-US" sz="1600" dirty="0"/>
              <a:t>Used the trained model for </a:t>
            </a:r>
            <a:r>
              <a:rPr lang="en-US" sz="1600" b="1" dirty="0">
                <a:solidFill>
                  <a:srgbClr val="0070C0"/>
                </a:solidFill>
              </a:rPr>
              <a:t>prediction</a:t>
            </a:r>
          </a:p>
          <a:p>
            <a:endParaRPr lang="en-US" sz="1600" b="1"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pic>
        <p:nvPicPr>
          <p:cNvPr id="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941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Tree>
    <p:extLst>
      <p:ext uri="{BB962C8B-B14F-4D97-AF65-F5344CB8AC3E}">
        <p14:creationId xmlns:p14="http://schemas.microsoft.com/office/powerpoint/2010/main" val="144345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Tree>
    <p:extLst>
      <p:ext uri="{BB962C8B-B14F-4D97-AF65-F5344CB8AC3E}">
        <p14:creationId xmlns:p14="http://schemas.microsoft.com/office/powerpoint/2010/main" val="418664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Transaction Cost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t>HK Stock: </a:t>
            </a:r>
            <a:r>
              <a:rPr lang="en-US" sz="1600" dirty="0" smtClean="0">
                <a:hlinkClick r:id="rId2"/>
              </a:rPr>
              <a:t>http</a:t>
            </a:r>
            <a:r>
              <a:rPr lang="en-US" sz="1600" dirty="0">
                <a:hlinkClick r:id="rId2"/>
              </a:rPr>
              <a:t>://www.hkex.com.hk/services/rules-and-forms-and-fees/fees/securities-(hong-kong)/</a:t>
            </a:r>
            <a:r>
              <a:rPr lang="en-US" sz="1600" dirty="0" smtClean="0">
                <a:hlinkClick r:id="rId2"/>
              </a:rPr>
              <a:t>trading/transaction?sc_lang=en</a:t>
            </a:r>
            <a:endParaRPr lang="en-US" sz="1600" dirty="0" smtClean="0"/>
          </a:p>
          <a:p>
            <a:pPr marL="800100" lvl="1" indent="-342900">
              <a:buFont typeface="+mj-lt"/>
              <a:buAutoNum type="arabicPeriod"/>
            </a:pPr>
            <a:r>
              <a:rPr lang="en-US" sz="1600" dirty="0" smtClean="0"/>
              <a:t>Brokerage </a:t>
            </a:r>
            <a:r>
              <a:rPr lang="en-US" sz="1600" dirty="0"/>
              <a:t>Fee: 0.25% of transaction amount or minimum </a:t>
            </a:r>
            <a:r>
              <a:rPr lang="en-US" sz="1600" dirty="0" smtClean="0"/>
              <a:t>HK$100 (depends on brokers and some claim to be free)</a:t>
            </a:r>
            <a:r>
              <a:rPr lang="en-US" sz="1600" dirty="0"/>
              <a:t> </a:t>
            </a:r>
            <a:endParaRPr lang="en-US" sz="1600" dirty="0" smtClean="0"/>
          </a:p>
          <a:p>
            <a:pPr marL="800100" lvl="1" indent="-342900">
              <a:buFont typeface="+mj-lt"/>
              <a:buAutoNum type="arabicPeriod"/>
            </a:pPr>
            <a:r>
              <a:rPr lang="en-US" sz="1600" dirty="0" smtClean="0"/>
              <a:t>Transaction </a:t>
            </a:r>
            <a:r>
              <a:rPr lang="en-US" sz="1600" dirty="0"/>
              <a:t>Levy: 0.0027% of transaction amount </a:t>
            </a:r>
            <a:endParaRPr lang="en-US" sz="1600" dirty="0" smtClean="0"/>
          </a:p>
          <a:p>
            <a:pPr marL="800100" lvl="1" indent="-342900">
              <a:buFont typeface="+mj-lt"/>
              <a:buAutoNum type="arabicPeriod"/>
            </a:pPr>
            <a:r>
              <a:rPr lang="en-US" sz="1600" dirty="0" smtClean="0"/>
              <a:t>Trading </a:t>
            </a:r>
            <a:r>
              <a:rPr lang="en-US" sz="1600" dirty="0"/>
              <a:t>Fee: 0.005% of the transaction amount </a:t>
            </a:r>
            <a:endParaRPr lang="en-US" sz="1600" dirty="0" smtClean="0"/>
          </a:p>
          <a:p>
            <a:pPr marL="800100" lvl="1" indent="-342900">
              <a:buFont typeface="+mj-lt"/>
              <a:buAutoNum type="arabicPeriod"/>
            </a:pPr>
            <a:r>
              <a:rPr lang="en-US" sz="1600" dirty="0" smtClean="0"/>
              <a:t>Stamp </a:t>
            </a:r>
            <a:r>
              <a:rPr lang="en-US" sz="16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Tree>
    <p:extLst>
      <p:ext uri="{BB962C8B-B14F-4D97-AF65-F5344CB8AC3E}">
        <p14:creationId xmlns:p14="http://schemas.microsoft.com/office/powerpoint/2010/main" val="3376952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1835904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25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a:t>
            </a:r>
            <a:r>
              <a:rPr lang="en-US" dirty="0" err="1" smtClean="0"/>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Mastering </a:t>
            </a:r>
            <a:r>
              <a:rPr lang="en-US" sz="1800" dirty="0"/>
              <a:t>the game of Go with </a:t>
            </a:r>
            <a:r>
              <a:rPr lang="en-US" sz="1800" b="1" dirty="0">
                <a:solidFill>
                  <a:srgbClr val="0070C0"/>
                </a:solidFill>
              </a:rPr>
              <a:t>deep neural networks </a:t>
            </a:r>
            <a:r>
              <a:rPr lang="en-US" sz="1800" dirty="0"/>
              <a:t>and tree </a:t>
            </a:r>
            <a:r>
              <a:rPr lang="en-US" sz="1800" dirty="0" smtClean="0"/>
              <a:t>search</a:t>
            </a:r>
          </a:p>
          <a:p>
            <a:pPr marL="685800" lvl="1">
              <a:buFont typeface="Arial" panose="020B0604020202020204" pitchFamily="34" charset="0"/>
              <a:buChar char="•"/>
            </a:pPr>
            <a:r>
              <a:rPr lang="en-US" sz="1600" dirty="0" smtClean="0">
                <a:hlinkClick r:id="rId2"/>
              </a:rPr>
              <a:t>https</a:t>
            </a:r>
            <a:r>
              <a:rPr lang="en-US" sz="1600" dirty="0">
                <a:hlinkClick r:id="rId2"/>
              </a:rPr>
              <a:t>://deepmind.com/research/alphago/</a:t>
            </a:r>
            <a:endParaRPr lang="en-US" sz="1600" dirty="0"/>
          </a:p>
          <a:p>
            <a:pPr marL="0" indent="0"/>
            <a:endParaRPr lang="en-US" sz="1800" dirty="0" smtClean="0">
              <a:hlinkClick r:id="rId3"/>
            </a:endParaRPr>
          </a:p>
          <a:p>
            <a:pPr marL="685800" lvl="1"/>
            <a:r>
              <a:rPr lang="en-US" sz="1600" dirty="0" smtClean="0">
                <a:hlinkClick r:id="rId3"/>
              </a:rPr>
              <a:t>https</a:t>
            </a:r>
            <a:r>
              <a:rPr lang="en-US" sz="1600" dirty="0">
                <a:hlinkClick r:id="rId3"/>
              </a:rPr>
              <a:t>://</a:t>
            </a:r>
            <a:r>
              <a:rPr lang="en-US" sz="1600" dirty="0" smtClean="0">
                <a:hlinkClick r:id="rId3"/>
              </a:rPr>
              <a:t>storage.googleapis.com/deepmind-media/alphago/AlphaGoNaturePaper.pdf</a:t>
            </a:r>
            <a:endParaRPr lang="en-US" sz="1600" dirty="0" smtClean="0"/>
          </a:p>
          <a:p>
            <a:pPr marL="457200" indent="-457200">
              <a:buFont typeface="Arial" panose="020B0604020202020204" pitchFamily="34" charset="0"/>
              <a:buChar char="•"/>
            </a:pPr>
            <a:endParaRPr lang="en-US" sz="1800" dirty="0" smtClean="0"/>
          </a:p>
          <a:p>
            <a:pPr marL="685800" lvl="1"/>
            <a:r>
              <a:rPr lang="en-US" sz="1600" dirty="0">
                <a:hlinkClick r:id="rId4"/>
              </a:rPr>
              <a:t>https://</a:t>
            </a:r>
            <a:r>
              <a:rPr lang="en-US" sz="1600" dirty="0" smtClean="0">
                <a:hlinkClick r:id="rId4"/>
              </a:rPr>
              <a:t>github.com/Rochester-NRT/RocAlphaGo</a:t>
            </a:r>
            <a:endParaRPr lang="en-US" sz="1600" dirty="0" smtClean="0"/>
          </a:p>
          <a:p>
            <a:pPr marL="457200" indent="-457200">
              <a:buFont typeface="Arial" panose="020B0604020202020204" pitchFamily="34" charset="0"/>
              <a:buChar char="•"/>
            </a:pPr>
            <a:endParaRPr lang="en-US" sz="1800" dirty="0"/>
          </a:p>
          <a:p>
            <a:pPr>
              <a:buFont typeface="Arial" panose="020B0604020202020204" pitchFamily="34" charset="0"/>
              <a:buChar char="•"/>
            </a:pPr>
            <a:r>
              <a:rPr lang="en-US" sz="1800" dirty="0" err="1" smtClean="0"/>
              <a:t>AlphaGo</a:t>
            </a:r>
            <a:r>
              <a:rPr lang="en-US" sz="1800" dirty="0" smtClean="0"/>
              <a:t> Zero - </a:t>
            </a:r>
            <a:r>
              <a:rPr lang="en-US" sz="1800" dirty="0"/>
              <a:t>Mastering the game of Go </a:t>
            </a:r>
            <a:r>
              <a:rPr lang="en-US" sz="1800" b="1" dirty="0">
                <a:solidFill>
                  <a:srgbClr val="0070C0"/>
                </a:solidFill>
              </a:rPr>
              <a:t>without </a:t>
            </a:r>
            <a:r>
              <a:rPr lang="en-US" sz="1800" b="1" dirty="0" smtClean="0">
                <a:solidFill>
                  <a:srgbClr val="0070C0"/>
                </a:solidFill>
              </a:rPr>
              <a:t> human </a:t>
            </a:r>
            <a:r>
              <a:rPr lang="en-US" sz="1800" b="1" dirty="0">
                <a:solidFill>
                  <a:srgbClr val="0070C0"/>
                </a:solidFill>
              </a:rPr>
              <a:t>knowledge</a:t>
            </a:r>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r>
              <a:rPr lang="en-US" sz="1600" dirty="0">
                <a:hlinkClick r:id="rId5"/>
              </a:rPr>
              <a:t>https://</a:t>
            </a:r>
            <a:r>
              <a:rPr lang="en-US" sz="1600" dirty="0" smtClean="0">
                <a:hlinkClick r:id="rId5"/>
              </a:rPr>
              <a:t>www.nature.com/articles/nature24270.epdf?author_access_token=VJXbVjaSHxFoctQQ4p2k4tRgN0jAjWel9jnR3ZoTv0PVW4gB86EEpGqTRDtpIz-2rmo8-KG06gqVobU5NSCFeHILHcVFUeMsbvwS-lxjqQGg98faovwjxeTUgZAUMnRQ</a:t>
            </a:r>
            <a:endParaRPr lang="en-US" sz="1600" dirty="0" smtClean="0"/>
          </a:p>
          <a:p>
            <a:pPr marL="857250" lvl="1" indent="-457200">
              <a:buFont typeface="Arial" panose="020B0604020202020204" pitchFamily="34" charset="0"/>
              <a:buChar char="•"/>
            </a:pPr>
            <a:endParaRPr lang="en-US" sz="1600" dirty="0" smtClean="0">
              <a:hlinkClick r:id="rId6"/>
            </a:endParaRPr>
          </a:p>
          <a:p>
            <a:pPr marL="857250" lvl="1" indent="-457200">
              <a:buFont typeface="Arial" panose="020B0604020202020204" pitchFamily="34" charset="0"/>
              <a:buChar char="•"/>
            </a:pPr>
            <a:r>
              <a:rPr lang="en-US" sz="1600" dirty="0" smtClean="0">
                <a:hlinkClick r:id="rId6"/>
              </a:rPr>
              <a:t>https</a:t>
            </a:r>
            <a:r>
              <a:rPr lang="en-US" sz="1600" dirty="0">
                <a:hlinkClick r:id="rId6"/>
              </a:rPr>
              <a:t>://</a:t>
            </a:r>
            <a:r>
              <a:rPr lang="en-US" sz="1600" dirty="0" smtClean="0">
                <a:hlinkClick r:id="rId6"/>
              </a:rPr>
              <a:t>github.com/gcp/leela-zero</a:t>
            </a:r>
            <a:r>
              <a:rPr lang="en-US" sz="1600" dirty="0" smtClean="0"/>
              <a:t>	</a:t>
            </a:r>
          </a:p>
          <a:p>
            <a:pPr marL="457200" indent="-457200">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Tree>
    <p:extLst>
      <p:ext uri="{BB962C8B-B14F-4D97-AF65-F5344CB8AC3E}">
        <p14:creationId xmlns:p14="http://schemas.microsoft.com/office/powerpoint/2010/main" val="716535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459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Tree>
    <p:extLst>
      <p:ext uri="{BB962C8B-B14F-4D97-AF65-F5344CB8AC3E}">
        <p14:creationId xmlns:p14="http://schemas.microsoft.com/office/powerpoint/2010/main" val="8744982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9433310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572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Tree>
    <p:extLst>
      <p:ext uri="{BB962C8B-B14F-4D97-AF65-F5344CB8AC3E}">
        <p14:creationId xmlns:p14="http://schemas.microsoft.com/office/powerpoint/2010/main" val="1227883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293224" cy="1000125"/>
          </a:xfrm>
        </p:spPr>
        <p:txBody>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Tree>
    <p:extLst>
      <p:ext uri="{BB962C8B-B14F-4D97-AF65-F5344CB8AC3E}">
        <p14:creationId xmlns:p14="http://schemas.microsoft.com/office/powerpoint/2010/main" val="39420538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293224" cy="1000125"/>
          </a:xfrm>
        </p:spPr>
        <p:txBody>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r>
              <a:rPr lang="en-US" sz="1600" dirty="0" smtClean="0">
                <a:solidFill>
                  <a:srgbClr val="00B050"/>
                </a:solidFill>
              </a:rPr>
              <a:t>(AI Traders -&gt; Repeatedly Doing </a:t>
            </a:r>
            <a:r>
              <a:rPr lang="en-US" sz="1600" dirty="0" err="1" smtClean="0">
                <a:solidFill>
                  <a:srgbClr val="00B050"/>
                </a:solidFill>
              </a:rPr>
              <a:t>Backtest</a:t>
            </a:r>
            <a:r>
              <a:rPr lang="en-US" sz="1600" dirty="0" smtClean="0">
                <a:solidFill>
                  <a:srgbClr val="00B050"/>
                </a:solidFill>
              </a:rPr>
              <a:t> -&gt; Find the Optimal Strategies)</a:t>
            </a:r>
          </a:p>
          <a:p>
            <a:pPr marL="0" lv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Tree>
    <p:extLst>
      <p:ext uri="{BB962C8B-B14F-4D97-AF65-F5344CB8AC3E}">
        <p14:creationId xmlns:p14="http://schemas.microsoft.com/office/powerpoint/2010/main" val="12479170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365232" cy="1000125"/>
          </a:xfrm>
        </p:spPr>
        <p:txBody>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Deep </a:t>
            </a:r>
            <a:r>
              <a:rPr lang="en-US" sz="1600" b="1" dirty="0"/>
              <a:t>Q </a:t>
            </a:r>
            <a:r>
              <a:rPr lang="en-US" sz="1600" b="1" dirty="0" smtClean="0"/>
              <a:t>trading</a:t>
            </a:r>
            <a:r>
              <a:rPr lang="en-US" sz="1600" dirty="0" smtClean="0"/>
              <a:t>: </a:t>
            </a:r>
            <a:r>
              <a:rPr lang="en-US" sz="1600" dirty="0" smtClean="0">
                <a:hlinkClick r:id="rId2"/>
              </a:rPr>
              <a:t>http</a:t>
            </a:r>
            <a:r>
              <a:rPr lang="en-US" sz="1600" dirty="0">
                <a:hlinkClick r:id="rId2"/>
              </a:rPr>
              <a:t>://</a:t>
            </a:r>
            <a:r>
              <a:rPr lang="en-US" sz="1600" dirty="0" smtClean="0">
                <a:hlinkClick r:id="rId2"/>
              </a:rPr>
              <a:t>cslt.riit.tsinghua.edu.cn/mediawiki/images/5/5f/Dtq.pdf</a:t>
            </a:r>
            <a:endParaRPr lang="en-US" sz="1600" dirty="0" smtClean="0"/>
          </a:p>
          <a:p>
            <a:pPr>
              <a:buFont typeface="Arial" panose="020B0604020202020204" pitchFamily="34" charset="0"/>
              <a:buChar char="•"/>
            </a:pPr>
            <a:endParaRPr lang="en-US" sz="1600" dirty="0" smtClean="0"/>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From Candlestick Charts to Investment </a:t>
            </a:r>
            <a:r>
              <a:rPr lang="en-US" sz="1600" dirty="0" smtClean="0"/>
              <a:t>Decisions: </a:t>
            </a:r>
            <a:r>
              <a:rPr lang="en-US" sz="1600" dirty="0" smtClean="0">
                <a:hlinkClick r:id="rId3"/>
              </a:rPr>
              <a:t>https</a:t>
            </a:r>
            <a:r>
              <a:rPr lang="en-US" sz="1600" dirty="0">
                <a:hlinkClick r:id="rId3"/>
              </a:rPr>
              <a:t>://</a:t>
            </a:r>
            <a:r>
              <a:rPr lang="en-US" sz="1600" dirty="0" smtClean="0">
                <a:hlinkClick r:id="rId3"/>
              </a:rPr>
              <a:t>arxiv.org/abs/1709.03803</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Tree>
    <p:extLst>
      <p:ext uri="{BB962C8B-B14F-4D97-AF65-F5344CB8AC3E}">
        <p14:creationId xmlns:p14="http://schemas.microsoft.com/office/powerpoint/2010/main" val="3671664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Deep Learning </a:t>
            </a:r>
            <a:r>
              <a:rPr lang="en-US" dirty="0" smtClean="0"/>
              <a:t>Tools &amp; APIs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smtClean="0"/>
              <a:t>TensorFlow</a:t>
            </a:r>
            <a:endParaRPr lang="en-US" sz="1800" dirty="0" smtClean="0"/>
          </a:p>
          <a:p>
            <a:pPr lvl="1">
              <a:buFont typeface="Arial" panose="020B0604020202020204" pitchFamily="34" charset="0"/>
              <a:buChar char="•"/>
            </a:pPr>
            <a:r>
              <a:rPr lang="en-US" sz="1600" dirty="0">
                <a:hlinkClick r:id="rId2"/>
              </a:rPr>
              <a:t>https://www.tensorflow.org</a:t>
            </a:r>
            <a:r>
              <a:rPr lang="en-US" sz="1600" dirty="0" smtClean="0">
                <a:hlinkClick r:id="rId2"/>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t>Keras</a:t>
            </a:r>
            <a:r>
              <a:rPr lang="en-US" sz="1800" dirty="0" smtClean="0"/>
              <a:t> </a:t>
            </a:r>
          </a:p>
          <a:p>
            <a:pPr lvl="1">
              <a:buFont typeface="Arial" panose="020B0604020202020204" pitchFamily="34" charset="0"/>
              <a:buChar char="•"/>
            </a:pPr>
            <a:r>
              <a:rPr lang="en-US" sz="1600" dirty="0">
                <a:hlinkClick r:id="rId3"/>
              </a:rPr>
              <a:t>https://keras.io</a:t>
            </a:r>
            <a:r>
              <a:rPr lang="en-US" sz="1600" dirty="0" smtClean="0">
                <a:hlinkClick r:id="rId3"/>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Open AI Gym</a:t>
            </a:r>
          </a:p>
          <a:p>
            <a:pPr lvl="1">
              <a:buFont typeface="Arial" panose="020B0604020202020204" pitchFamily="34" charset="0"/>
              <a:buChar char="•"/>
            </a:pPr>
            <a:r>
              <a:rPr lang="en-US" sz="1600" dirty="0">
                <a:hlinkClick r:id="rId4"/>
              </a:rPr>
              <a:t>https://</a:t>
            </a:r>
            <a:r>
              <a:rPr lang="en-US" sz="1600" dirty="0" smtClean="0">
                <a:hlinkClick r:id="rId4"/>
              </a:rPr>
              <a:t>github.com/openai/gym</a:t>
            </a:r>
            <a:endParaRPr lang="en-US" sz="1600" dirty="0" smtClean="0"/>
          </a:p>
          <a:p>
            <a:pPr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Tree>
    <p:extLst>
      <p:ext uri="{BB962C8B-B14F-4D97-AF65-F5344CB8AC3E}">
        <p14:creationId xmlns:p14="http://schemas.microsoft.com/office/powerpoint/2010/main" val="1749841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3255375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r>
              <a:rPr lang="en-US" sz="1800" dirty="0" smtClean="0"/>
              <a:t>Contrast this to Symbolic, Cognitive, Statistical and Evolutionary models (reasoning, generalization etc.)</a:t>
            </a:r>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10" y="3573016"/>
            <a:ext cx="6941915" cy="221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902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data hungry 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(recall </a:t>
            </a:r>
            <a:r>
              <a:rPr lang="en-US" sz="1800" dirty="0" smtClean="0"/>
              <a:t>SVM kernel </a:t>
            </a:r>
            <a:r>
              <a:rPr lang="en-US" sz="1800" dirty="0"/>
              <a:t>function </a:t>
            </a:r>
            <a:r>
              <a:rPr lang="en-US" sz="1800" dirty="0" smtClean="0"/>
              <a:t>example</a:t>
            </a:r>
            <a:r>
              <a:rPr lang="en-US" sz="1800" dirty="0"/>
              <a:t>) </a:t>
            </a:r>
            <a:r>
              <a:rPr lang="en-US" sz="1800" dirty="0" smtClean="0"/>
              <a:t>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 </a:t>
            </a:r>
            <a:r>
              <a:rPr lang="en-US" sz="1800" b="1" dirty="0" smtClean="0">
                <a:solidFill>
                  <a:srgbClr val="00B050"/>
                </a:solidFill>
              </a:rPr>
              <a:t>(compare to Image Analysis)</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and 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fees that eats up the profile</a:t>
            </a:r>
            <a:endParaRPr lang="en-US" sz="18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Tree>
    <p:extLst>
      <p:ext uri="{BB962C8B-B14F-4D97-AF65-F5344CB8AC3E}">
        <p14:creationId xmlns:p14="http://schemas.microsoft.com/office/powerpoint/2010/main" val="3389308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Prediction timeframe</a:t>
            </a:r>
            <a:r>
              <a:rPr lang="en-US" sz="1800" dirty="0" smtClean="0"/>
              <a:t>: </a:t>
            </a:r>
            <a:r>
              <a:rPr lang="en-US" sz="1800" b="1" dirty="0">
                <a:solidFill>
                  <a:srgbClr val="0070C0"/>
                </a:solidFill>
              </a:rPr>
              <a:t>shorter 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(training models also needs time and but just let the computer run while going for lunch)</a:t>
            </a:r>
          </a:p>
          <a:p>
            <a:endParaRPr lang="en-US" sz="1800" dirty="0"/>
          </a:p>
          <a:p>
            <a:pPr>
              <a:buFont typeface="Arial" panose="020B0604020202020204" pitchFamily="34" charset="0"/>
              <a:buChar char="•"/>
            </a:pPr>
            <a:r>
              <a:rPr lang="en-US" sz="1800" b="1" dirty="0"/>
              <a:t>Correlation vs </a:t>
            </a:r>
            <a:r>
              <a:rPr lang="en-US" sz="1800" b="1" dirty="0" smtClean="0"/>
              <a:t>Causality</a:t>
            </a:r>
            <a:r>
              <a:rPr lang="en-US" sz="1800" dirty="0"/>
              <a:t>: </a:t>
            </a:r>
            <a:r>
              <a:rPr lang="en-US" sz="1800" b="1" dirty="0" smtClean="0">
                <a:solidFill>
                  <a:srgbClr val="0070C0"/>
                </a:solidFill>
              </a:rPr>
              <a:t>correlation </a:t>
            </a:r>
            <a:r>
              <a:rPr lang="en-US" sz="1800" b="1" dirty="0">
                <a:solidFill>
                  <a:srgbClr val="0070C0"/>
                </a:solidFill>
              </a:rPr>
              <a:t>does not imply </a:t>
            </a:r>
            <a:r>
              <a:rPr lang="en-US" sz="1800" b="1" dirty="0" smtClean="0">
                <a:solidFill>
                  <a:srgbClr val="0070C0"/>
                </a:solidFill>
              </a:rPr>
              <a:t>causation</a:t>
            </a:r>
            <a:r>
              <a:rPr lang="en-US" sz="1800" dirty="0" smtClean="0"/>
              <a:t>. If two stocks move in a correlated fashion, it doesn’t necessarily mean stock A causes the Stock B to move. It could both be under another common factor.</a:t>
            </a:r>
            <a:endParaRPr lang="en-US" sz="1800" dirty="0"/>
          </a:p>
          <a:p>
            <a:endParaRPr lang="en-US" sz="1800" dirty="0" smtClean="0"/>
          </a:p>
          <a:p>
            <a:pPr>
              <a:buFont typeface="Arial" panose="020B0604020202020204" pitchFamily="34" charset="0"/>
              <a:buChar char="•"/>
            </a:pPr>
            <a:r>
              <a:rPr lang="en-US" sz="1800" b="1" dirty="0" smtClean="0"/>
              <a:t>Stochastic </a:t>
            </a:r>
            <a:r>
              <a:rPr lang="en-US" sz="1800" b="1" dirty="0"/>
              <a:t>(Randomness</a:t>
            </a:r>
            <a:r>
              <a:rPr lang="en-US" sz="1800" b="1" dirty="0" smtClean="0"/>
              <a:t>)</a:t>
            </a:r>
            <a:r>
              <a:rPr lang="en-US" sz="1800" dirty="0" smtClean="0"/>
              <a:t>: </a:t>
            </a:r>
            <a:r>
              <a:rPr lang="en-US" sz="1800" b="1" dirty="0" smtClean="0">
                <a:solidFill>
                  <a:srgbClr val="0070C0"/>
                </a:solidFill>
              </a:rPr>
              <a:t>confused </a:t>
            </a:r>
            <a:r>
              <a:rPr lang="en-US" sz="1800" b="1" dirty="0">
                <a:solidFill>
                  <a:srgbClr val="0070C0"/>
                </a:solidFill>
              </a:rPr>
              <a:t>supervised </a:t>
            </a:r>
            <a:r>
              <a:rPr lang="en-US" sz="1800" b="1" dirty="0" smtClean="0">
                <a:solidFill>
                  <a:srgbClr val="0070C0"/>
                </a:solidFill>
              </a:rPr>
              <a:t>learning </a:t>
            </a:r>
            <a:r>
              <a:rPr lang="en-US" sz="1800" dirty="0" smtClean="0"/>
              <a:t>model. Is trading really a random walk or we need more features (factors) to train the model</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Tree>
    <p:extLst>
      <p:ext uri="{BB962C8B-B14F-4D97-AF65-F5344CB8AC3E}">
        <p14:creationId xmlns:p14="http://schemas.microsoft.com/office/powerpoint/2010/main" val="2500119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All-or-nothing</a:t>
            </a:r>
            <a:r>
              <a:rPr lang="en-US" sz="1800" dirty="0" smtClean="0"/>
              <a:t>: develop a profitable trading strategy is an </a:t>
            </a:r>
            <a:r>
              <a:rPr lang="en-US" sz="1800" b="1" dirty="0" smtClean="0">
                <a:solidFill>
                  <a:srgbClr val="0070C0"/>
                </a:solidFill>
              </a:rPr>
              <a:t>all-or-nothing</a:t>
            </a:r>
            <a:r>
              <a:rPr lang="en-US" sz="1800" dirty="0" smtClean="0"/>
              <a:t> exercise and which create </a:t>
            </a:r>
            <a:r>
              <a:rPr lang="en-US" sz="1800" b="1" dirty="0" smtClean="0">
                <a:solidFill>
                  <a:srgbClr val="0070C0"/>
                </a:solidFill>
              </a:rPr>
              <a:t>mental pressure</a:t>
            </a:r>
            <a:endParaRPr lang="en-US" sz="1800" b="1" dirty="0">
              <a:solidFill>
                <a:srgbClr val="0070C0"/>
              </a:solidFill>
            </a:endParaRP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Tree>
    <p:extLst>
      <p:ext uri="{BB962C8B-B14F-4D97-AF65-F5344CB8AC3E}">
        <p14:creationId xmlns:p14="http://schemas.microsoft.com/office/powerpoint/2010/main" val="1148680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445630"/>
            <a:ext cx="5667375"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67303" y="5790753"/>
            <a:ext cx="5372112" cy="400110"/>
          </a:xfrm>
          <a:prstGeom prst="rect">
            <a:avLst/>
          </a:prstGeom>
          <a:noFill/>
        </p:spPr>
        <p:txBody>
          <a:bodyPr wrap="none" rtlCol="0">
            <a:spAutoFit/>
          </a:bodyPr>
          <a:lstStyle/>
          <a:p>
            <a:r>
              <a:rPr lang="en-US" sz="2000" dirty="0" smtClean="0">
                <a:solidFill>
                  <a:srgbClr val="00B050"/>
                </a:solidFill>
              </a:rPr>
              <a:t>Like </a:t>
            </a:r>
            <a:r>
              <a:rPr lang="en-US" sz="2000" b="1" dirty="0" smtClean="0">
                <a:solidFill>
                  <a:srgbClr val="0070C0"/>
                </a:solidFill>
              </a:rPr>
              <a:t>Modem Alchemy </a:t>
            </a:r>
            <a:r>
              <a:rPr lang="en-US" sz="2000" dirty="0" smtClean="0">
                <a:solidFill>
                  <a:srgbClr val="00B050"/>
                </a:solidFill>
              </a:rPr>
              <a:t>and just </a:t>
            </a:r>
            <a:r>
              <a:rPr lang="en-US" sz="2000" b="1" dirty="0">
                <a:solidFill>
                  <a:srgbClr val="0070C0"/>
                </a:solidFill>
              </a:rPr>
              <a:t>pray it works</a:t>
            </a:r>
          </a:p>
        </p:txBody>
      </p:sp>
    </p:spTree>
    <p:extLst>
      <p:ext uri="{BB962C8B-B14F-4D97-AF65-F5344CB8AC3E}">
        <p14:creationId xmlns:p14="http://schemas.microsoft.com/office/powerpoint/2010/main" val="1027404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Final Presentation – AI Application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mj-lt"/>
              <a:buAutoNum type="arabicPeriod"/>
            </a:pPr>
            <a:r>
              <a:rPr lang="en-US" sz="1800" dirty="0" smtClean="0"/>
              <a:t>Describe your problem.</a:t>
            </a:r>
          </a:p>
          <a:p>
            <a:pPr>
              <a:buFont typeface="+mj-lt"/>
              <a:buAutoNum type="arabicPeriod"/>
            </a:pPr>
            <a:endParaRPr lang="en-US" sz="1800" dirty="0" smtClean="0"/>
          </a:p>
          <a:p>
            <a:pPr>
              <a:buFont typeface="+mj-lt"/>
              <a:buAutoNum type="arabicPeriod"/>
            </a:pPr>
            <a:r>
              <a:rPr lang="en-US" sz="1800" dirty="0" smtClean="0"/>
              <a:t>What data and (learning) model are you going to use?</a:t>
            </a:r>
          </a:p>
          <a:p>
            <a:pPr>
              <a:buFont typeface="+mj-lt"/>
              <a:buAutoNum type="arabicPeriod"/>
            </a:pPr>
            <a:endParaRPr lang="en-US" sz="1800" dirty="0" smtClean="0"/>
          </a:p>
          <a:p>
            <a:pPr>
              <a:buFont typeface="+mj-lt"/>
              <a:buAutoNum type="arabicPeriod"/>
            </a:pPr>
            <a:r>
              <a:rPr lang="en-US" sz="1800" dirty="0" smtClean="0"/>
              <a:t>Why do you choose the above data and model?</a:t>
            </a:r>
          </a:p>
          <a:p>
            <a:pPr>
              <a:buFont typeface="+mj-lt"/>
              <a:buAutoNum type="arabicPeriod"/>
            </a:pPr>
            <a:endParaRPr lang="en-US" sz="1800" dirty="0" smtClean="0"/>
          </a:p>
          <a:p>
            <a:pPr>
              <a:buFont typeface="+mj-lt"/>
              <a:buAutoNum type="arabicPeriod"/>
            </a:pPr>
            <a:r>
              <a:rPr lang="en-US" sz="1800" dirty="0" smtClean="0"/>
              <a:t>Describe </a:t>
            </a:r>
            <a:r>
              <a:rPr lang="en-US" sz="1800" dirty="0"/>
              <a:t>the Machine Learning workflow</a:t>
            </a:r>
          </a:p>
          <a:p>
            <a:pPr>
              <a:buFont typeface="+mj-lt"/>
              <a:buAutoNum type="arabicPeriod"/>
            </a:pPr>
            <a:endParaRPr lang="en-US" sz="1800" dirty="0"/>
          </a:p>
          <a:p>
            <a:pPr>
              <a:buFont typeface="+mj-lt"/>
              <a:buAutoNum type="arabicPeriod"/>
            </a:pPr>
            <a:r>
              <a:rPr lang="en-US" sz="1800" dirty="0" smtClean="0"/>
              <a:t>Advantages </a:t>
            </a:r>
            <a:r>
              <a:rPr lang="en-US" sz="1800" dirty="0"/>
              <a:t>and challenges of applying AI to </a:t>
            </a:r>
            <a:r>
              <a:rPr lang="en-US" sz="1800" dirty="0" smtClean="0"/>
              <a:t>your problem</a:t>
            </a:r>
          </a:p>
          <a:p>
            <a:pPr>
              <a:buFont typeface="+mj-lt"/>
              <a:buAutoNum type="arabicPeriod"/>
            </a:pPr>
            <a:endParaRPr lang="en-US" sz="1800" dirty="0"/>
          </a:p>
          <a:p>
            <a:pPr>
              <a:buFont typeface="+mj-lt"/>
              <a:buAutoNum type="arabicPeriod"/>
            </a:pPr>
            <a:r>
              <a:rPr lang="en-US" sz="1800" dirty="0" smtClean="0"/>
              <a:t>(Verbally) share your thoughts on the impact of AI to you (work, life) and society in general</a:t>
            </a:r>
            <a:endParaRPr lang="en-US" sz="1800" dirty="0"/>
          </a:p>
          <a:p>
            <a:pPr>
              <a:buFont typeface="+mj-lt"/>
              <a:buAutoNum type="arabicPeriod"/>
            </a:pPr>
            <a:endParaRPr lang="en-US" sz="1800" dirty="0"/>
          </a:p>
          <a:p>
            <a:pPr marL="0" indent="0"/>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Tree>
    <p:extLst>
      <p:ext uri="{BB962C8B-B14F-4D97-AF65-F5344CB8AC3E}">
        <p14:creationId xmlns:p14="http://schemas.microsoft.com/office/powerpoint/2010/main" val="3845547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Tree>
    <p:extLst>
      <p:ext uri="{BB962C8B-B14F-4D97-AF65-F5344CB8AC3E}">
        <p14:creationId xmlns:p14="http://schemas.microsoft.com/office/powerpoint/2010/main" val="765625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Tree>
    <p:extLst>
      <p:ext uri="{BB962C8B-B14F-4D97-AF65-F5344CB8AC3E}">
        <p14:creationId xmlns:p14="http://schemas.microsoft.com/office/powerpoint/2010/main" val="4198636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2764868" y="2340322"/>
            <a:ext cx="525658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What’s that mean, in layman term please</a:t>
            </a:r>
            <a:endParaRPr lang="en-US" sz="18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6288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12775" y="4077072"/>
            <a:ext cx="7127577" cy="1815882"/>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t>Deep Learning doesn’t have a human-like intelligent. It’s just a very good “mapper” (mapping input to output)</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Doesn’t have reasoning (i.e. cannot 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a:t>
            </a:r>
            <a:r>
              <a:rPr lang="zh-TW" altLang="en-US" sz="1600" b="1" dirty="0" smtClean="0">
                <a:solidFill>
                  <a:srgbClr val="00B050"/>
                </a:solidFill>
              </a:rPr>
              <a:t>明</a:t>
            </a:r>
            <a:r>
              <a:rPr lang="en-US" altLang="zh-TW" sz="1600" dirty="0" smtClean="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Tree>
    <p:extLst>
      <p:ext uri="{BB962C8B-B14F-4D97-AF65-F5344CB8AC3E}">
        <p14:creationId xmlns:p14="http://schemas.microsoft.com/office/powerpoint/2010/main" val="21192244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err="1" smtClean="0"/>
              <a:t>Telsa</a:t>
            </a:r>
            <a:r>
              <a:rPr lang="en-US" dirty="0" smtClean="0"/>
              <a:t> Example – Data labelling</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a:t>
            </a:r>
            <a:r>
              <a:rPr lang="en-US" sz="1600" dirty="0" smtClean="0">
                <a:hlinkClick r:id="rId2"/>
              </a:rPr>
              <a:t>e </a:t>
            </a:r>
            <a:r>
              <a:rPr lang="en-US" sz="1600" dirty="0" smtClean="0">
                <a:hlinkClick r:id="rId2"/>
              </a:rPr>
              <a:t>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5467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Trends and </a:t>
            </a:r>
            <a:r>
              <a:rPr lang="en-US" dirty="0" smtClean="0"/>
              <a:t>Futures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GAN: </a:t>
            </a:r>
            <a:r>
              <a:rPr lang="en-US" sz="1800" dirty="0" smtClean="0"/>
              <a:t>Generative Adversarial Network</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Visualization</a:t>
            </a:r>
            <a:r>
              <a:rPr lang="en-US" sz="1800" dirty="0" smtClean="0"/>
              <a:t>: able to </a:t>
            </a:r>
            <a:r>
              <a:rPr lang="en-US" sz="1800" b="1" dirty="0" smtClean="0">
                <a:solidFill>
                  <a:srgbClr val="0070C0"/>
                </a:solidFill>
              </a:rPr>
              <a:t>peek</a:t>
            </a:r>
            <a:r>
              <a:rPr lang="en-US" sz="1800" dirty="0" smtClean="0">
                <a:solidFill>
                  <a:srgbClr val="0070C0"/>
                </a:solidFill>
              </a:rPr>
              <a:t> </a:t>
            </a:r>
            <a:r>
              <a:rPr lang="en-US" sz="1800" dirty="0" smtClean="0"/>
              <a:t>into different layers of deep learning and understand more what features has been learned</a:t>
            </a:r>
          </a:p>
          <a:p>
            <a:pPr lvl="1">
              <a:buFont typeface="Arial" panose="020B0604020202020204" pitchFamily="34" charset="0"/>
              <a:buChar char="•"/>
            </a:pPr>
            <a:r>
              <a:rPr lang="en-US" sz="1600" dirty="0"/>
              <a:t>Feature Visualization: </a:t>
            </a:r>
            <a:r>
              <a:rPr lang="en-US" sz="1600" dirty="0">
                <a:hlinkClick r:id="rId2"/>
              </a:rPr>
              <a:t>https://distill.pub/2017/feature-visualization</a:t>
            </a:r>
            <a:r>
              <a:rPr lang="en-US" sz="1600" dirty="0" smtClean="0">
                <a:hlinkClick r:id="rId2"/>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Tensor Process Unit (TPU)</a:t>
            </a:r>
            <a:r>
              <a:rPr lang="en-US" sz="1800" dirty="0" smtClean="0"/>
              <a:t>: </a:t>
            </a:r>
            <a:r>
              <a:rPr lang="en-US" sz="1800" b="1" dirty="0" smtClean="0">
                <a:solidFill>
                  <a:srgbClr val="0070C0"/>
                </a:solidFill>
              </a:rPr>
              <a:t>specific hardware </a:t>
            </a:r>
            <a:r>
              <a:rPr lang="en-US" sz="1800" dirty="0" smtClean="0"/>
              <a:t>dedicated for deep learning</a:t>
            </a:r>
          </a:p>
          <a:p>
            <a:pPr lvl="1">
              <a:buFont typeface="Arial" panose="020B0604020202020204" pitchFamily="34" charset="0"/>
              <a:buChar char="•"/>
            </a:pPr>
            <a:r>
              <a:rPr lang="en-US" sz="1600" dirty="0">
                <a:hlinkClick r:id="rId3"/>
              </a:rPr>
              <a:t>https://</a:t>
            </a:r>
            <a:r>
              <a:rPr lang="en-US" sz="1600" dirty="0" smtClean="0">
                <a:hlinkClick r:id="rId3"/>
              </a:rPr>
              <a:t>en.wikipedia.org/wiki/Tensor_processing_unit</a:t>
            </a:r>
            <a:endParaRPr lang="en-US" sz="1600" dirty="0" smtClean="0"/>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Unsurprised learning:</a:t>
            </a:r>
            <a:r>
              <a:rPr lang="en-US" sz="1800" dirty="0" smtClean="0"/>
              <a:t> learn </a:t>
            </a:r>
            <a:r>
              <a:rPr lang="en-US" sz="1800" b="1" dirty="0" smtClean="0">
                <a:solidFill>
                  <a:srgbClr val="0070C0"/>
                </a:solidFill>
              </a:rPr>
              <a:t>without labelled data</a:t>
            </a:r>
            <a:r>
              <a:rPr lang="en-US" sz="1800" dirty="0" smtClean="0"/>
              <a:t>, for example, </a:t>
            </a:r>
            <a:r>
              <a:rPr lang="en-US" sz="1800" dirty="0" err="1" smtClean="0"/>
              <a:t>AlphaGo</a:t>
            </a:r>
            <a:r>
              <a:rPr lang="en-US" sz="1800" dirty="0" smtClean="0"/>
              <a:t> Zero</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Quantum Computer</a:t>
            </a:r>
            <a:r>
              <a:rPr lang="en-US" sz="1800" dirty="0" smtClean="0"/>
              <a:t>: </a:t>
            </a:r>
            <a:r>
              <a:rPr lang="en-US" sz="1800" b="1" dirty="0" smtClean="0">
                <a:solidFill>
                  <a:srgbClr val="0070C0"/>
                </a:solidFill>
              </a:rPr>
              <a:t>massive parallel</a:t>
            </a:r>
            <a:r>
              <a:rPr lang="en-US" sz="1800" dirty="0" smtClean="0">
                <a:solidFill>
                  <a:srgbClr val="0070C0"/>
                </a:solidFill>
              </a:rPr>
              <a:t> </a:t>
            </a:r>
            <a:r>
              <a:rPr lang="en-US" sz="1800" dirty="0" smtClean="0"/>
              <a:t>processing machine</a:t>
            </a:r>
            <a:endParaRPr lang="en-US" sz="1800" dirty="0"/>
          </a:p>
          <a:p>
            <a:pPr marL="685800" lvl="1">
              <a:buFont typeface="Arial" panose="020B0604020202020204" pitchFamily="34" charset="0"/>
              <a:buChar char="•"/>
            </a:pPr>
            <a:r>
              <a:rPr lang="en-US" sz="1600" dirty="0" smtClean="0"/>
              <a:t>Renaissance</a:t>
            </a:r>
            <a:r>
              <a:rPr lang="en-US" sz="1600" dirty="0"/>
              <a:t>, DE Shaw look to quantum computing for </a:t>
            </a:r>
            <a:r>
              <a:rPr lang="en-US" sz="1600" dirty="0" smtClean="0"/>
              <a:t>edge: </a:t>
            </a:r>
            <a:r>
              <a:rPr lang="en-US" sz="1600" dirty="0" smtClean="0">
                <a:hlinkClick r:id="rId4"/>
              </a:rPr>
              <a:t>https</a:t>
            </a:r>
            <a:r>
              <a:rPr lang="en-US" sz="1600" dirty="0">
                <a:hlinkClick r:id="rId4"/>
              </a:rPr>
              <a:t>://</a:t>
            </a:r>
            <a:r>
              <a:rPr lang="en-US" sz="1600" dirty="0" smtClean="0">
                <a:hlinkClick r:id="rId4"/>
              </a:rPr>
              <a:t>www.ft.com/content/60fded2a-be5a-11e7-b8a3-38a6e068f464</a:t>
            </a:r>
            <a:endParaRPr lang="en-US" sz="1600" dirty="0" smtClean="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Tree>
    <p:extLst>
      <p:ext uri="{BB962C8B-B14F-4D97-AF65-F5344CB8AC3E}">
        <p14:creationId xmlns:p14="http://schemas.microsoft.com/office/powerpoint/2010/main" val="1068964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ANN (Artificial Neural Network) consists of </a:t>
            </a:r>
            <a:r>
              <a:rPr lang="en-US" sz="1800" b="1" dirty="0" smtClean="0">
                <a:solidFill>
                  <a:srgbClr val="0070C0"/>
                </a:solidFill>
              </a:rPr>
              <a:t>multiple layers </a:t>
            </a:r>
            <a:r>
              <a:rPr lang="en-US" sz="1800" dirty="0" smtClean="0"/>
              <a:t>(One </a:t>
            </a:r>
            <a:r>
              <a:rPr lang="en-US" sz="1800" b="1" dirty="0" smtClean="0">
                <a:solidFill>
                  <a:srgbClr val="0070C0"/>
                </a:solidFill>
              </a:rPr>
              <a:t>Input/ Output </a:t>
            </a:r>
            <a:r>
              <a:rPr lang="en-US" sz="1800" dirty="0" smtClean="0"/>
              <a:t>and optionally multiple </a:t>
            </a:r>
            <a:r>
              <a:rPr lang="en-US" sz="1800" b="1" dirty="0" smtClean="0">
                <a:solidFill>
                  <a:srgbClr val="0070C0"/>
                </a:solidFill>
              </a:rPr>
              <a:t>Hidden</a:t>
            </a:r>
            <a:r>
              <a:rPr lang="en-US" sz="1800" dirty="0" smtClean="0">
                <a:solidFill>
                  <a:srgbClr val="0070C0"/>
                </a:solidFill>
              </a:rPr>
              <a:t> </a:t>
            </a:r>
            <a:r>
              <a:rPr lang="en-US" sz="1800" dirty="0" smtClean="0"/>
              <a:t>layers) of Neurons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neurons are </a:t>
            </a:r>
            <a:r>
              <a:rPr lang="en-US" sz="1800" b="1" dirty="0" smtClean="0">
                <a:solidFill>
                  <a:srgbClr val="0070C0"/>
                </a:solidFill>
              </a:rPr>
              <a:t>connected</a:t>
            </a:r>
            <a:r>
              <a:rPr lang="en-US" sz="1800" dirty="0" smtClean="0">
                <a:solidFill>
                  <a:srgbClr val="0070C0"/>
                </a:solidFill>
              </a:rPr>
              <a:t> </a:t>
            </a:r>
            <a:r>
              <a:rPr lang="en-US" sz="1800" dirty="0" smtClean="0"/>
              <a:t>from one layer to another. It can be one direction forward (</a:t>
            </a:r>
            <a:r>
              <a:rPr lang="en-US" sz="1800" b="1" dirty="0" smtClean="0">
                <a:solidFill>
                  <a:srgbClr val="0070C0"/>
                </a:solidFill>
              </a:rPr>
              <a:t>feed-forward</a:t>
            </a:r>
            <a:r>
              <a:rPr lang="en-US" sz="1800" dirty="0" smtClean="0"/>
              <a:t>), going backward (</a:t>
            </a:r>
            <a:r>
              <a:rPr lang="en-US" sz="1800" b="1" dirty="0" smtClean="0">
                <a:solidFill>
                  <a:srgbClr val="0070C0"/>
                </a:solidFill>
              </a:rPr>
              <a:t>recurrent</a:t>
            </a:r>
            <a:r>
              <a:rPr lang="en-US" sz="1800" dirty="0" smtClean="0"/>
              <a:t>) or self connected (</a:t>
            </a:r>
            <a:r>
              <a:rPr lang="en-US" sz="1800" b="1" dirty="0" smtClean="0">
                <a:solidFill>
                  <a:srgbClr val="0070C0"/>
                </a:solidFill>
              </a:rPr>
              <a:t>feed-back loop</a:t>
            </a:r>
            <a:r>
              <a:rPr lang="en-US" sz="1800" dirty="0" smtClean="0"/>
              <a: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pic>
        <p:nvPicPr>
          <p:cNvPr id="1028" name="Picture 4" descr="https://upload.wikimedia.org/wikipedia/commons/thumb/4/46/Colored_neural_network.svg/296px-Colored_neural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060848"/>
            <a:ext cx="2898236" cy="34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310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a:t>
            </a:r>
            <a:r>
              <a:rPr lang="en-US" dirty="0"/>
              <a:t>Big Data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Data stores in </a:t>
            </a:r>
            <a:r>
              <a:rPr lang="en-US" sz="1800" b="1" dirty="0" smtClean="0">
                <a:solidFill>
                  <a:srgbClr val="0070C0"/>
                </a:solidFill>
              </a:rPr>
              <a:t>more than one computer </a:t>
            </a:r>
            <a:r>
              <a:rPr lang="en-US" sz="1800" dirty="0" smtClean="0"/>
              <a:t>and </a:t>
            </a:r>
            <a:r>
              <a:rPr lang="en-US" sz="1800" b="1" dirty="0" smtClean="0">
                <a:solidFill>
                  <a:srgbClr val="0070C0"/>
                </a:solidFill>
              </a:rPr>
              <a:t>distribute across the network</a:t>
            </a:r>
            <a:r>
              <a:rPr lang="en-US" sz="1800" dirty="0" smtClean="0"/>
              <a:t>. Hash function and map-reduce are the key techniques.</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Transactional</a:t>
            </a:r>
            <a:r>
              <a:rPr lang="en-US" sz="1800" dirty="0" smtClean="0">
                <a:solidFill>
                  <a:srgbClr val="0070C0"/>
                </a:solidFill>
              </a:rPr>
              <a:t> </a:t>
            </a:r>
            <a:r>
              <a:rPr lang="en-US" sz="1800" dirty="0" smtClean="0"/>
              <a:t>(read/write) vs </a:t>
            </a:r>
            <a:r>
              <a:rPr lang="en-US" sz="1800" b="1" dirty="0">
                <a:solidFill>
                  <a:srgbClr val="0070C0"/>
                </a:solidFill>
              </a:rPr>
              <a:t>Data Warehouse </a:t>
            </a:r>
            <a:r>
              <a:rPr lang="en-US" sz="1800" dirty="0" smtClean="0"/>
              <a:t>(mostly read)</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SQL vs NoSQL:</a:t>
            </a:r>
          </a:p>
          <a:p>
            <a:pPr lvl="1">
              <a:buFont typeface="Arial" panose="020B0604020202020204" pitchFamily="34" charset="0"/>
              <a:buChar char="•"/>
            </a:pPr>
            <a:r>
              <a:rPr lang="en-US" sz="1600" dirty="0" smtClean="0"/>
              <a:t>NoSQL </a:t>
            </a:r>
            <a:r>
              <a:rPr lang="en-US" sz="1600" b="1" dirty="0" smtClean="0">
                <a:solidFill>
                  <a:srgbClr val="0070C0"/>
                </a:solidFill>
              </a:rPr>
              <a:t>scheme-on-read</a:t>
            </a:r>
            <a:r>
              <a:rPr lang="en-US" sz="1600" dirty="0" smtClean="0"/>
              <a:t>: more flexible in data format</a:t>
            </a:r>
          </a:p>
          <a:p>
            <a:pPr lvl="1">
              <a:buFont typeface="Arial" panose="020B0604020202020204" pitchFamily="34" charset="0"/>
              <a:buChar char="•"/>
            </a:pPr>
            <a:r>
              <a:rPr lang="en-US" sz="1600" dirty="0" smtClean="0"/>
              <a:t>Relax RDBMS-SQL </a:t>
            </a:r>
            <a:r>
              <a:rPr lang="en-US" sz="1600" dirty="0"/>
              <a:t>(ACID) </a:t>
            </a:r>
            <a:r>
              <a:rPr lang="en-US" sz="1600" dirty="0" smtClean="0"/>
              <a:t>and only require </a:t>
            </a:r>
            <a:r>
              <a:rPr lang="en-US" sz="1600" b="1" dirty="0" smtClean="0">
                <a:solidFill>
                  <a:srgbClr val="0070C0"/>
                </a:solidFill>
              </a:rPr>
              <a:t>eventual consistency</a:t>
            </a:r>
            <a:r>
              <a:rPr lang="en-US" sz="1600" dirty="0" smtClean="0"/>
              <a:t> for </a:t>
            </a:r>
            <a:r>
              <a:rPr lang="en-US" sz="1600" dirty="0"/>
              <a:t>better </a:t>
            </a:r>
            <a:r>
              <a:rPr lang="en-US" sz="1600" dirty="0" smtClean="0"/>
              <a:t>performance across the network</a:t>
            </a: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Inverted Index </a:t>
            </a:r>
            <a:r>
              <a:rPr lang="en-US" sz="1800" dirty="0" smtClean="0"/>
              <a:t>for fast data look up and </a:t>
            </a:r>
            <a:r>
              <a:rPr lang="en-US" sz="1800" b="1" dirty="0" smtClean="0">
                <a:solidFill>
                  <a:srgbClr val="0070C0"/>
                </a:solidFill>
              </a:rPr>
              <a:t>PageRank</a:t>
            </a:r>
            <a:r>
              <a:rPr lang="en-US" sz="1800" dirty="0" smtClean="0">
                <a:solidFill>
                  <a:srgbClr val="0070C0"/>
                </a:solidFill>
              </a:rPr>
              <a:t> </a:t>
            </a:r>
            <a:r>
              <a:rPr lang="en-US" sz="1800" dirty="0" smtClean="0"/>
              <a:t>(Google) for scoring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Typical workflow</a:t>
            </a:r>
            <a:r>
              <a:rPr lang="en-US" sz="1800" dirty="0" smtClean="0"/>
              <a:t>: extract -&gt; store -&gt; pre &amp; post process -&gt; index -&gt; query -&gt; visualize</a:t>
            </a: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Tree>
    <p:extLst>
      <p:ext uri="{BB962C8B-B14F-4D97-AF65-F5344CB8AC3E}">
        <p14:creationId xmlns:p14="http://schemas.microsoft.com/office/powerpoint/2010/main" val="31842481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Sentiment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Sentence</a:t>
            </a:r>
            <a:r>
              <a:rPr lang="en-US" sz="1800" dirty="0" smtClean="0">
                <a:solidFill>
                  <a:srgbClr val="0070C0"/>
                </a:solidFill>
              </a:rPr>
              <a:t> </a:t>
            </a:r>
            <a:r>
              <a:rPr lang="en-US" sz="1800" dirty="0" smtClean="0"/>
              <a:t>vs </a:t>
            </a:r>
            <a:r>
              <a:rPr lang="en-US" sz="1800" b="1" dirty="0">
                <a:solidFill>
                  <a:srgbClr val="0070C0"/>
                </a:solidFill>
              </a:rPr>
              <a:t>Document</a:t>
            </a:r>
            <a:r>
              <a:rPr lang="en-US" sz="1800" dirty="0" smtClean="0"/>
              <a:t> vs </a:t>
            </a:r>
            <a:r>
              <a:rPr lang="en-US" sz="1800" b="1" dirty="0">
                <a:solidFill>
                  <a:srgbClr val="0070C0"/>
                </a:solidFill>
              </a:rPr>
              <a:t>Aspect</a:t>
            </a:r>
            <a:r>
              <a:rPr lang="en-US" sz="1800" dirty="0" smtClean="0"/>
              <a:t> level</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TRMI</a:t>
            </a:r>
            <a:r>
              <a:rPr lang="en-US" sz="1800" dirty="0" smtClean="0">
                <a:solidFill>
                  <a:srgbClr val="0070C0"/>
                </a:solidFill>
              </a:rPr>
              <a:t> </a:t>
            </a:r>
            <a:r>
              <a:rPr lang="en-US" sz="1800" dirty="0" smtClean="0"/>
              <a:t>(Thomson Reuters </a:t>
            </a:r>
            <a:r>
              <a:rPr lang="en-US" sz="1800" dirty="0" err="1" smtClean="0"/>
              <a:t>MarketPsych</a:t>
            </a:r>
            <a:r>
              <a:rPr lang="en-US" sz="1800" dirty="0" smtClean="0"/>
              <a:t> Indices) for Sentiment Trading: </a:t>
            </a:r>
          </a:p>
          <a:p>
            <a:pPr lvl="1">
              <a:buFont typeface="Arial" panose="020B0604020202020204" pitchFamily="34" charset="0"/>
              <a:buChar char="•"/>
            </a:pPr>
            <a:r>
              <a:rPr lang="en-US" sz="1600" b="1" dirty="0"/>
              <a:t>Z-scores</a:t>
            </a:r>
            <a:r>
              <a:rPr lang="en-US" sz="1600" dirty="0" smtClean="0"/>
              <a:t>:</a:t>
            </a:r>
            <a:r>
              <a:rPr lang="en-US" sz="1600" dirty="0"/>
              <a:t> s</a:t>
            </a:r>
            <a:r>
              <a:rPr lang="en-US" sz="1600" dirty="0" smtClean="0"/>
              <a:t>entiment </a:t>
            </a:r>
            <a:r>
              <a:rPr lang="en-US" sz="1600" b="1" dirty="0" smtClean="0">
                <a:solidFill>
                  <a:srgbClr val="0070C0"/>
                </a:solidFill>
              </a:rPr>
              <a:t>delta or rate of change</a:t>
            </a:r>
          </a:p>
          <a:p>
            <a:pPr lvl="1">
              <a:buFont typeface="Arial" panose="020B0604020202020204" pitchFamily="34" charset="0"/>
              <a:buChar char="•"/>
            </a:pPr>
            <a:r>
              <a:rPr lang="en-US" sz="1600" b="1" dirty="0" smtClean="0"/>
              <a:t>Decision</a:t>
            </a:r>
            <a:r>
              <a:rPr lang="en-US" sz="1600" dirty="0" smtClean="0"/>
              <a:t> </a:t>
            </a:r>
            <a:r>
              <a:rPr lang="en-US" sz="1600" b="1" dirty="0" smtClean="0"/>
              <a:t>Tress</a:t>
            </a:r>
            <a:r>
              <a:rPr lang="en-US" sz="1600" dirty="0" smtClean="0"/>
              <a:t>: </a:t>
            </a:r>
            <a:r>
              <a:rPr lang="en-US" sz="1600" b="1" dirty="0" smtClean="0">
                <a:solidFill>
                  <a:srgbClr val="0070C0"/>
                </a:solidFill>
              </a:rPr>
              <a:t>conditioned on </a:t>
            </a:r>
            <a:r>
              <a:rPr lang="en-US" sz="1600" dirty="0" smtClean="0"/>
              <a:t>fundamental or technical factors</a:t>
            </a:r>
          </a:p>
          <a:p>
            <a:pPr lvl="1">
              <a:buFont typeface="Arial" panose="020B0604020202020204" pitchFamily="34" charset="0"/>
              <a:buChar char="•"/>
            </a:pPr>
            <a:r>
              <a:rPr lang="en-US" sz="1600" b="1" dirty="0" smtClean="0"/>
              <a:t>MACD</a:t>
            </a:r>
            <a:r>
              <a:rPr lang="en-US" sz="1600" dirty="0" smtClean="0"/>
              <a:t>: sentiment </a:t>
            </a:r>
            <a:r>
              <a:rPr lang="en-US" sz="1600" b="1" dirty="0" smtClean="0">
                <a:solidFill>
                  <a:srgbClr val="0070C0"/>
                </a:solidFill>
              </a:rPr>
              <a:t>moving average</a:t>
            </a:r>
            <a:r>
              <a:rPr lang="en-US" sz="16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70C0"/>
                </a:solidFill>
              </a:rPr>
              <a:t>NLP</a:t>
            </a:r>
            <a:r>
              <a:rPr lang="en-US" sz="1800" dirty="0" smtClean="0"/>
              <a:t>: </a:t>
            </a:r>
          </a:p>
          <a:p>
            <a:pPr lvl="1">
              <a:buFont typeface="Arial" panose="020B0604020202020204" pitchFamily="34" charset="0"/>
              <a:buChar char="•"/>
            </a:pPr>
            <a:r>
              <a:rPr lang="en-US" sz="1600" b="1" dirty="0" smtClean="0"/>
              <a:t>Core building blocks</a:t>
            </a:r>
            <a:r>
              <a:rPr lang="en-US" sz="1600" dirty="0" smtClean="0"/>
              <a:t>: N-Gram, POS, NER, Co-reference, Tokenization, Stemming</a:t>
            </a:r>
          </a:p>
          <a:p>
            <a:pPr lvl="1">
              <a:buFont typeface="Arial" panose="020B0604020202020204" pitchFamily="34" charset="0"/>
              <a:buChar char="•"/>
            </a:pPr>
            <a:r>
              <a:rPr lang="en-US" sz="1600" b="1" dirty="0" smtClean="0"/>
              <a:t>Applications</a:t>
            </a:r>
            <a:r>
              <a:rPr lang="en-US" sz="1600" dirty="0" smtClean="0"/>
              <a:t>: sentiments, information extraction, text similarity</a:t>
            </a:r>
          </a:p>
          <a:p>
            <a:pPr lvl="1">
              <a:buFont typeface="Arial" panose="020B0604020202020204" pitchFamily="34" charset="0"/>
              <a:buChar char="•"/>
            </a:pPr>
            <a:r>
              <a:rPr lang="en-US" sz="1600" b="1" dirty="0" smtClean="0"/>
              <a:t>Data</a:t>
            </a:r>
            <a:r>
              <a:rPr lang="en-US" sz="1600" dirty="0" smtClean="0"/>
              <a:t>: Corpus, </a:t>
            </a:r>
            <a:r>
              <a:rPr lang="en-US" sz="1600" dirty="0" err="1" smtClean="0"/>
              <a:t>TreeBank</a:t>
            </a:r>
            <a:endParaRPr lang="en-US" sz="1600" dirty="0"/>
          </a:p>
          <a:p>
            <a:pPr lvl="1">
              <a:buFont typeface="Arial" panose="020B0604020202020204" pitchFamily="34" charset="0"/>
              <a:buChar char="•"/>
            </a:pPr>
            <a:r>
              <a:rPr lang="en-US" sz="1600" b="1" dirty="0" smtClean="0"/>
              <a:t>Models</a:t>
            </a:r>
            <a:r>
              <a:rPr lang="en-US" sz="1600" dirty="0" smtClean="0"/>
              <a:t>: HMM, Dependency Network, </a:t>
            </a:r>
            <a:r>
              <a:rPr lang="en-US" sz="1600" b="1" dirty="0">
                <a:solidFill>
                  <a:srgbClr val="0070C0"/>
                </a:solidFill>
              </a:rPr>
              <a:t>word2vec</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Tree>
    <p:extLst>
      <p:ext uri="{BB962C8B-B14F-4D97-AF65-F5344CB8AC3E}">
        <p14:creationId xmlns:p14="http://schemas.microsoft.com/office/powerpoint/2010/main" val="3700892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Algo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 Trading, Program Trading, HFT, Dark Pool, Co-location</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Execution Algo Strategies</a:t>
            </a:r>
            <a:r>
              <a:rPr lang="en-US" sz="1800" dirty="0" smtClean="0"/>
              <a:t>: VWAP, TWAP, POV, Implementation Shortfall, MOC, Pairs, Market Making</a:t>
            </a:r>
          </a:p>
          <a:p>
            <a:endParaRPr lang="en-US" sz="1800" dirty="0" smtClean="0"/>
          </a:p>
          <a:p>
            <a:pPr>
              <a:buFont typeface="Arial" panose="020B0604020202020204" pitchFamily="34" charset="0"/>
              <a:buChar char="•"/>
            </a:pPr>
            <a:r>
              <a:rPr lang="en-US" sz="1800" b="1" dirty="0"/>
              <a:t>Trading Signals</a:t>
            </a:r>
            <a:r>
              <a:rPr lang="en-US" sz="1800" dirty="0"/>
              <a:t>: Order Book Imbalance; Money </a:t>
            </a:r>
            <a:r>
              <a:rPr lang="en-US" sz="1800" dirty="0" smtClean="0"/>
              <a:t>Flow</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Exchange Rules</a:t>
            </a:r>
            <a:r>
              <a:rPr lang="en-US" sz="1800" dirty="0" smtClean="0"/>
              <a:t>: order type, open/close auction, volatility auction, price range, tick size, lot size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Order Book</a:t>
            </a:r>
            <a:r>
              <a:rPr lang="en-US" sz="1800" dirty="0" smtClean="0"/>
              <a:t>: Bid/Ask price and size, last price, trade size</a:t>
            </a:r>
            <a:endParaRPr lang="en-US" sz="1800" dirty="0"/>
          </a:p>
          <a:p>
            <a:endParaRPr lang="en-US" sz="1800" dirty="0" smtClean="0"/>
          </a:p>
          <a:p>
            <a:endParaRPr lang="en-US" sz="1800" dirty="0"/>
          </a:p>
          <a:p>
            <a:r>
              <a:rPr lang="en-US" sz="1800" dirty="0" smtClean="0"/>
              <a:t>	</a:t>
            </a:r>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Tree>
    <p:extLst>
      <p:ext uri="{BB962C8B-B14F-4D97-AF65-F5344CB8AC3E}">
        <p14:creationId xmlns:p14="http://schemas.microsoft.com/office/powerpoint/2010/main" val="951529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Algo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gn="ct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pic>
        <p:nvPicPr>
          <p:cNvPr id="6" name="Picture 2" descr="http://www.cyanspring.com/images/archite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14" y="1844824"/>
            <a:ext cx="7002924" cy="420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6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AI</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State Space Search, Knowledge Representation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Machine Learning: Data + Hardware + Algorithm = Model for Prediction</a:t>
            </a:r>
          </a:p>
          <a:p>
            <a:pPr lvl="1">
              <a:buFont typeface="Arial" panose="020B0604020202020204" pitchFamily="34" charset="0"/>
              <a:buChar char="•"/>
            </a:pPr>
            <a:r>
              <a:rPr lang="en-US" sz="1600" b="1" dirty="0" smtClean="0"/>
              <a:t>Applications</a:t>
            </a:r>
            <a:r>
              <a:rPr lang="en-US" sz="1600" dirty="0" smtClean="0"/>
              <a:t>: Pattern Recognition, Classification, Anomaly Detection, Recommendation</a:t>
            </a:r>
          </a:p>
          <a:p>
            <a:pPr lvl="1">
              <a:buFont typeface="Arial" panose="020B0604020202020204" pitchFamily="34" charset="0"/>
              <a:buChar char="•"/>
            </a:pPr>
            <a:r>
              <a:rPr lang="en-US" sz="1600" dirty="0" smtClean="0"/>
              <a:t>Supervised, Unsupervised</a:t>
            </a:r>
          </a:p>
          <a:p>
            <a:pPr lvl="1">
              <a:buFont typeface="Arial" panose="020B0604020202020204" pitchFamily="34" charset="0"/>
              <a:buChar char="•"/>
            </a:pPr>
            <a:r>
              <a:rPr lang="en-US" sz="1600" b="1" dirty="0" smtClean="0"/>
              <a:t>Data</a:t>
            </a:r>
            <a:r>
              <a:rPr lang="en-US" sz="1600" dirty="0" smtClean="0"/>
              <a:t>: </a:t>
            </a:r>
            <a:r>
              <a:rPr lang="en-US" sz="1600" dirty="0"/>
              <a:t>Training Data, Validation Data, Test Data, </a:t>
            </a:r>
          </a:p>
          <a:p>
            <a:pPr lvl="1">
              <a:buFont typeface="Arial" panose="020B0604020202020204" pitchFamily="34" charset="0"/>
              <a:buChar char="•"/>
            </a:pPr>
            <a:r>
              <a:rPr lang="en-US" sz="1600" b="1" dirty="0" smtClean="0"/>
              <a:t>Algorithms</a:t>
            </a:r>
            <a:r>
              <a:rPr lang="en-US" sz="1600" dirty="0"/>
              <a:t>: Linear Regression, SVM, Decision </a:t>
            </a:r>
            <a:r>
              <a:rPr lang="en-US" sz="1600" dirty="0" smtClean="0"/>
              <a:t>Tree, Navies Bayes, PCA  </a:t>
            </a:r>
          </a:p>
          <a:p>
            <a:pPr lvl="1">
              <a:buFont typeface="Arial" panose="020B0604020202020204" pitchFamily="34" charset="0"/>
              <a:buChar char="•"/>
            </a:pPr>
            <a:r>
              <a:rPr lang="en-US" sz="1600" b="1" dirty="0" smtClean="0"/>
              <a:t>Accuracy</a:t>
            </a:r>
            <a:r>
              <a:rPr lang="en-US" sz="1600" dirty="0" smtClean="0"/>
              <a:t>: type-1, type-2 errors, ROC curve</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dirty="0" smtClean="0"/>
              <a:t>Objective Function, Gradient Descent,</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Overfit</a:t>
            </a:r>
            <a:r>
              <a:rPr lang="en-US" sz="1800" dirty="0" smtClean="0"/>
              <a:t>, Class Imbalance, Regularization</a:t>
            </a:r>
          </a:p>
          <a:p>
            <a:pPr>
              <a:buFont typeface="Arial" panose="020B0604020202020204" pitchFamily="34" charset="0"/>
              <a:buChar char="•"/>
            </a:pPr>
            <a:endParaRPr lang="en-US" sz="1800" dirty="0" smtClean="0"/>
          </a:p>
          <a:p>
            <a:pPr marL="0" indent="0"/>
            <a:r>
              <a:rPr lang="en-US" sz="1600" dirty="0" smtClean="0"/>
              <a:t>(Side Bar: Is Investing/trading more Frequentist or Bayesian?)</a:t>
            </a:r>
          </a:p>
          <a:p>
            <a:endParaRPr lang="en-US" sz="1800" dirty="0"/>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Tree>
    <p:extLst>
      <p:ext uri="{BB962C8B-B14F-4D97-AF65-F5344CB8AC3E}">
        <p14:creationId xmlns:p14="http://schemas.microsoft.com/office/powerpoint/2010/main" val="3112515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Summary of the </a:t>
            </a:r>
            <a:r>
              <a:rPr lang="en-US" dirty="0" smtClean="0"/>
              <a:t>courses - Reference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2017 The </a:t>
            </a:r>
            <a:r>
              <a:rPr lang="en-US" sz="1800" dirty="0"/>
              <a:t>State of Data Science&amp; Machine Learning</a:t>
            </a:r>
          </a:p>
          <a:p>
            <a:pPr lvl="1">
              <a:buFont typeface="Arial" panose="020B0604020202020204" pitchFamily="34" charset="0"/>
              <a:buChar char="•"/>
            </a:pPr>
            <a:r>
              <a:rPr lang="en-US" sz="1600" dirty="0" smtClean="0">
                <a:hlinkClick r:id="rId2"/>
              </a:rPr>
              <a:t>https</a:t>
            </a:r>
            <a:r>
              <a:rPr lang="en-US" sz="1600" dirty="0">
                <a:hlinkClick r:id="rId2"/>
              </a:rPr>
              <a:t>://www.kaggle.com/surveys/2017</a:t>
            </a:r>
            <a:endParaRPr lang="en-US" sz="1600" dirty="0"/>
          </a:p>
          <a:p>
            <a:endParaRPr lang="en-US" sz="1800" dirty="0"/>
          </a:p>
          <a:p>
            <a:pPr>
              <a:buFont typeface="Arial" panose="020B0604020202020204" pitchFamily="34" charset="0"/>
              <a:buChar char="•"/>
            </a:pPr>
            <a:r>
              <a:rPr lang="en-US" sz="1800" dirty="0" err="1"/>
              <a:t>J.P.Morgan’s</a:t>
            </a:r>
            <a:r>
              <a:rPr lang="en-US" sz="1800" dirty="0"/>
              <a:t> massive guide to machine learning and big data jobs in finance</a:t>
            </a:r>
            <a:endParaRPr lang="en-US" sz="1800" dirty="0" smtClean="0"/>
          </a:p>
          <a:p>
            <a:pPr lvl="1">
              <a:buFont typeface="Arial" panose="020B0604020202020204" pitchFamily="34" charset="0"/>
              <a:buChar char="•"/>
            </a:pPr>
            <a:r>
              <a:rPr lang="en-US" sz="1600" dirty="0" smtClean="0">
                <a:hlinkClick r:id="rId3"/>
              </a:rPr>
              <a:t>https</a:t>
            </a:r>
            <a:r>
              <a:rPr lang="en-US" sz="1600" dirty="0">
                <a:hlinkClick r:id="rId3"/>
              </a:rPr>
              <a:t>://news.efinancialcareers.com/hk-en/285249/machine-learning-and-big-data-j-p-morgan</a:t>
            </a:r>
            <a:r>
              <a:rPr lang="en-US" sz="1600" dirty="0" smtClean="0">
                <a:hlinkClick r:id="rId3"/>
              </a:rPr>
              <a:t>/</a:t>
            </a:r>
            <a:endParaRPr lang="en-US" sz="1600" dirty="0" smtClean="0"/>
          </a:p>
          <a:p>
            <a:pPr lvl="1">
              <a:buFont typeface="Arial" panose="020B0604020202020204" pitchFamily="34" charset="0"/>
              <a:buChar char="•"/>
            </a:pPr>
            <a:endParaRPr lang="en-US" sz="1600" dirty="0"/>
          </a:p>
          <a:p>
            <a:pPr>
              <a:buFont typeface="Arial" panose="020B0604020202020204" pitchFamily="34" charset="0"/>
              <a:buChar char="•"/>
            </a:pPr>
            <a:r>
              <a:rPr lang="en-US" sz="1800" dirty="0"/>
              <a:t>2017's Deep Learning Papers on </a:t>
            </a:r>
            <a:r>
              <a:rPr lang="en-US" sz="1800" dirty="0" smtClean="0"/>
              <a:t>Investing</a:t>
            </a:r>
          </a:p>
          <a:p>
            <a:pPr lvl="1">
              <a:buFont typeface="Arial" panose="020B0604020202020204" pitchFamily="34" charset="0"/>
              <a:buChar char="•"/>
            </a:pPr>
            <a:r>
              <a:rPr lang="en-US" sz="1600" dirty="0">
                <a:hlinkClick r:id="rId4"/>
              </a:rPr>
              <a:t>https://</a:t>
            </a:r>
            <a:r>
              <a:rPr lang="en-US" sz="1600" dirty="0" smtClean="0">
                <a:hlinkClick r:id="rId4"/>
              </a:rPr>
              <a:t>itnext.io/2017s-deep-learning-papers-on-investing-7489e8f59487</a:t>
            </a:r>
            <a:endParaRPr lang="en-US" sz="1600" dirty="0" smtClean="0"/>
          </a:p>
          <a:p>
            <a:pPr lvl="1">
              <a:buFont typeface="Arial" panose="020B0604020202020204" pitchFamily="34" charset="0"/>
              <a:buChar char="•"/>
            </a:pPr>
            <a:endParaRPr lang="en-US" sz="1600" dirty="0"/>
          </a:p>
          <a:p>
            <a:pPr>
              <a:buFont typeface="Arial" panose="020B0604020202020204" pitchFamily="34" charset="0"/>
              <a:buChar char="•"/>
            </a:pPr>
            <a:r>
              <a:rPr lang="en-US" sz="1800" dirty="0" smtClean="0"/>
              <a:t>Why is machine learning in finance so hard</a:t>
            </a:r>
          </a:p>
          <a:p>
            <a:pPr lvl="1">
              <a:buFont typeface="Arial" panose="020B0604020202020204" pitchFamily="34" charset="0"/>
              <a:buChar char="•"/>
            </a:pPr>
            <a:r>
              <a:rPr lang="en-US" sz="1600" dirty="0">
                <a:hlinkClick r:id="rId5"/>
              </a:rPr>
              <a:t>https://www.hardikp.com/2018/02/11/why-is-machine-learning-in-finance-so-hard</a:t>
            </a:r>
            <a:r>
              <a:rPr lang="en-US" sz="1600" dirty="0" smtClean="0">
                <a:hlinkClick r:id="rId5"/>
              </a:rPr>
              <a:t>/</a:t>
            </a:r>
            <a:endParaRPr lang="en-US" sz="1600" dirty="0" smtClean="0"/>
          </a:p>
          <a:p>
            <a:pPr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Tree>
    <p:extLst>
      <p:ext uri="{BB962C8B-B14F-4D97-AF65-F5344CB8AC3E}">
        <p14:creationId xmlns:p14="http://schemas.microsoft.com/office/powerpoint/2010/main" val="760297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AI </a:t>
            </a:r>
            <a:r>
              <a:rPr lang="en-US" sz="1800" b="1" dirty="0">
                <a:solidFill>
                  <a:srgbClr val="0070C0"/>
                </a:solidFill>
              </a:rPr>
              <a:t>complements</a:t>
            </a:r>
            <a:r>
              <a:rPr lang="en-US" sz="1800" dirty="0"/>
              <a:t> (rather than replace) human in many aspects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More </a:t>
            </a:r>
            <a:r>
              <a:rPr lang="en-US" sz="1800" b="1" dirty="0" smtClean="0">
                <a:solidFill>
                  <a:srgbClr val="0070C0"/>
                </a:solidFill>
              </a:rPr>
              <a:t>domain knowledge </a:t>
            </a:r>
            <a:r>
              <a:rPr lang="en-US" sz="1800" dirty="0" smtClean="0"/>
              <a:t>input on feature discovery or </a:t>
            </a:r>
            <a:r>
              <a:rPr lang="en-US" sz="1800" b="1" dirty="0" smtClean="0">
                <a:solidFill>
                  <a:srgbClr val="0070C0"/>
                </a:solidFill>
              </a:rPr>
              <a:t>let </a:t>
            </a:r>
            <a:r>
              <a:rPr lang="en-US" sz="1800" b="1" dirty="0">
                <a:solidFill>
                  <a:srgbClr val="0070C0"/>
                </a:solidFill>
              </a:rPr>
              <a:t>data speak </a:t>
            </a:r>
            <a:r>
              <a:rPr lang="en-US" sz="1800" b="1" dirty="0" smtClean="0">
                <a:solidFill>
                  <a:srgbClr val="0070C0"/>
                </a:solidFill>
              </a:rPr>
              <a:t>itself</a:t>
            </a:r>
            <a:r>
              <a:rPr lang="en-US" sz="1800" dirty="0" smtClean="0"/>
              <a: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70C0"/>
                </a:solidFill>
              </a:rPr>
              <a:t>Capacity </a:t>
            </a:r>
            <a:r>
              <a:rPr lang="en-US" sz="1800" b="1" dirty="0">
                <a:solidFill>
                  <a:srgbClr val="0070C0"/>
                </a:solidFill>
              </a:rPr>
              <a:t>vs Model </a:t>
            </a:r>
            <a:r>
              <a:rPr lang="en-US" sz="1800" b="1" dirty="0" smtClean="0">
                <a:solidFill>
                  <a:srgbClr val="0070C0"/>
                </a:solidFill>
              </a:rPr>
              <a:t>limitation </a:t>
            </a:r>
            <a:r>
              <a:rPr lang="en-US" sz="1800" dirty="0" smtClean="0"/>
              <a:t>and are we reaching the model limit yet?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Is </a:t>
            </a:r>
            <a:r>
              <a:rPr lang="en-US" sz="1800" dirty="0"/>
              <a:t>quant </a:t>
            </a:r>
            <a:r>
              <a:rPr lang="en-US" sz="1800" dirty="0" smtClean="0"/>
              <a:t>trading a waste </a:t>
            </a:r>
            <a:r>
              <a:rPr lang="en-US" sz="1800" dirty="0"/>
              <a:t>of </a:t>
            </a:r>
            <a:r>
              <a:rPr lang="en-US" sz="1800" dirty="0" smtClean="0"/>
              <a:t>time (</a:t>
            </a:r>
            <a:r>
              <a:rPr lang="en-US" sz="1800" b="1" dirty="0" smtClean="0">
                <a:solidFill>
                  <a:srgbClr val="0070C0"/>
                </a:solidFill>
              </a:rPr>
              <a:t>excessive </a:t>
            </a:r>
            <a:r>
              <a:rPr lang="en-US" sz="1800" b="1" dirty="0">
                <a:solidFill>
                  <a:srgbClr val="0070C0"/>
                </a:solidFill>
              </a:rPr>
              <a:t>trading</a:t>
            </a:r>
            <a:r>
              <a:rPr lang="en-US" sz="1800" dirty="0" smtClean="0"/>
              <a:t>)? Why don’t we just buy and hold </a:t>
            </a:r>
            <a:r>
              <a:rPr lang="en-US" sz="1800" dirty="0" err="1" smtClean="0"/>
              <a:t>nVidia</a:t>
            </a:r>
            <a:r>
              <a:rPr lang="en-US" sz="1800" dirty="0" smtClean="0"/>
              <a:t> and </a:t>
            </a:r>
            <a:r>
              <a:rPr lang="en-US" sz="1800" dirty="0" err="1" smtClean="0"/>
              <a:t>Tencent</a:t>
            </a:r>
            <a:r>
              <a:rPr lang="en-US" sz="1800" dirty="0" smtClean="0"/>
              <a:t>? </a:t>
            </a:r>
            <a:endParaRPr lang="en-US" sz="1800" dirty="0"/>
          </a:p>
          <a:p>
            <a:pPr lvl="1">
              <a:buFont typeface="Arial" panose="020B0604020202020204" pitchFamily="34" charset="0"/>
              <a:buChar char="•"/>
            </a:pPr>
            <a:r>
              <a:rPr lang="en-US" sz="1600" dirty="0"/>
              <a:t>Become </a:t>
            </a:r>
            <a:r>
              <a:rPr lang="en-US" sz="1600" dirty="0" smtClean="0">
                <a:solidFill>
                  <a:srgbClr val="00B050"/>
                </a:solidFill>
              </a:rPr>
              <a:t>addictive</a:t>
            </a:r>
          </a:p>
          <a:p>
            <a:pPr lvl="1">
              <a:buFont typeface="Arial" panose="020B0604020202020204" pitchFamily="34" charset="0"/>
              <a:buChar char="•"/>
            </a:pPr>
            <a:r>
              <a:rPr lang="en-US" sz="1600" dirty="0">
                <a:solidFill>
                  <a:srgbClr val="00B050"/>
                </a:solidFill>
              </a:rPr>
              <a:t>Consistent </a:t>
            </a:r>
            <a:r>
              <a:rPr lang="en-US" sz="1600" dirty="0" smtClean="0">
                <a:solidFill>
                  <a:srgbClr val="00B050"/>
                </a:solidFill>
              </a:rPr>
              <a:t>profits </a:t>
            </a:r>
            <a:r>
              <a:rPr lang="en-US" sz="1600" dirty="0" smtClean="0"/>
              <a:t>(many small bets to have stale mini-profiles)</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Market data</a:t>
            </a:r>
            <a:r>
              <a:rPr lang="en-US" sz="1800" b="1" dirty="0" smtClean="0"/>
              <a:t> </a:t>
            </a:r>
            <a:r>
              <a:rPr lang="en-US" sz="1800" dirty="0" smtClean="0"/>
              <a:t>is the result and </a:t>
            </a:r>
            <a:r>
              <a:rPr lang="en-US" sz="1800" b="1" dirty="0" smtClean="0">
                <a:solidFill>
                  <a:srgbClr val="0070C0"/>
                </a:solidFill>
              </a:rPr>
              <a:t>Sentiment</a:t>
            </a:r>
            <a:r>
              <a:rPr lang="en-US" sz="1800" dirty="0" smtClean="0">
                <a:solidFill>
                  <a:srgbClr val="0070C0"/>
                </a:solidFill>
              </a:rPr>
              <a:t> </a:t>
            </a:r>
            <a:r>
              <a:rPr lang="en-US" sz="1800" dirty="0" smtClean="0"/>
              <a:t>is the cause?</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Tree>
    <p:extLst>
      <p:ext uri="{BB962C8B-B14F-4D97-AF65-F5344CB8AC3E}">
        <p14:creationId xmlns:p14="http://schemas.microsoft.com/office/powerpoint/2010/main" val="22155240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514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07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and Machine in trading &amp; investment are in </a:t>
            </a:r>
            <a:r>
              <a:rPr lang="en-US" sz="1800" b="1" dirty="0" smtClean="0">
                <a:solidFill>
                  <a:srgbClr val="0070C0"/>
                </a:solidFill>
              </a:rPr>
              <a:t>early stage </a:t>
            </a:r>
            <a:r>
              <a:rPr lang="en-US" sz="1800" dirty="0" smtClean="0"/>
              <a:t>comparing to other areas like image recognition, NLP</a:t>
            </a:r>
          </a:p>
          <a:p>
            <a:endParaRPr lang="en-US" sz="1800" dirty="0" smtClean="0"/>
          </a:p>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or </a:t>
            </a:r>
            <a:r>
              <a:rPr lang="zh-TW" altLang="en-US" sz="1800" dirty="0" smtClean="0"/>
              <a:t>三</a:t>
            </a:r>
            <a:r>
              <a:rPr lang="zh-TW" altLang="en-US" sz="1800" dirty="0"/>
              <a:t>個臭皮匠，勝過一個</a:t>
            </a:r>
            <a:r>
              <a:rPr lang="zh-TW" altLang="en-US" sz="1800" dirty="0" smtClean="0"/>
              <a:t>諸葛亮 </a:t>
            </a:r>
            <a:r>
              <a:rPr lang="en-US" altLang="zh-TW" sz="1800" dirty="0" smtClean="0"/>
              <a:t>(3 idiots are better than one smart guy)?</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Tree>
    <p:extLst>
      <p:ext uri="{BB962C8B-B14F-4D97-AF65-F5344CB8AC3E}">
        <p14:creationId xmlns:p14="http://schemas.microsoft.com/office/powerpoint/2010/main" val="3933581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06489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From the Input data, the network </a:t>
            </a:r>
            <a:r>
              <a:rPr lang="en-US" sz="1800" b="1" dirty="0" smtClean="0">
                <a:solidFill>
                  <a:srgbClr val="0070C0"/>
                </a:solidFill>
              </a:rPr>
              <a:t>learn the weight parameters </a:t>
            </a:r>
            <a:r>
              <a:rPr lang="en-US" sz="1800" dirty="0" smtClean="0"/>
              <a:t>to fit the desired output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Activation functions </a:t>
            </a:r>
            <a:r>
              <a:rPr lang="en-US" sz="1800" dirty="0" smtClean="0"/>
              <a:t>(non-linearity) determine whether a particular neuron will be </a:t>
            </a:r>
            <a:r>
              <a:rPr lang="en-US" sz="1800" dirty="0"/>
              <a:t>active (</a:t>
            </a:r>
            <a:r>
              <a:rPr lang="en-US" sz="1800" b="1" dirty="0" smtClean="0">
                <a:solidFill>
                  <a:srgbClr val="0070C0"/>
                </a:solidFill>
              </a:rPr>
              <a:t>excitation</a:t>
            </a:r>
            <a:r>
              <a:rPr lang="en-US" sz="1800" dirty="0" smtClean="0"/>
              <a:t>) or not.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pic>
        <p:nvPicPr>
          <p:cNvPr id="2" name="Picture 1" descr="Neural Network Programming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7188" t="50000" r="34062" b="14304"/>
          <a:stretch/>
        </p:blipFill>
        <p:spPr>
          <a:xfrm>
            <a:off x="1" y="3418706"/>
            <a:ext cx="3995936" cy="2808739"/>
          </a:xfrm>
          <a:prstGeom prst="rect">
            <a:avLst/>
          </a:prstGeom>
        </p:spPr>
      </p:pic>
      <p:pic>
        <p:nvPicPr>
          <p:cNvPr id="9218" name="Picture 2" descr="activation func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7" y="3429000"/>
            <a:ext cx="506801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333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IGN_B_final-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47664" y="4371181"/>
            <a:ext cx="6048672" cy="1362075"/>
          </a:xfrm>
        </p:spPr>
        <p:txBody>
          <a:bodyPr/>
          <a:lstStyle/>
          <a:p>
            <a:r>
              <a:rPr lang="en-US" dirty="0" smtClean="0">
                <a:solidFill>
                  <a:srgbClr val="152E82"/>
                </a:solidFill>
              </a:rPr>
              <a:t>Thank you</a:t>
            </a:r>
            <a:endParaRPr lang="en-US" dirty="0">
              <a:solidFill>
                <a:srgbClr val="152E82"/>
              </a:solidFill>
            </a:endParaRPr>
          </a:p>
        </p:txBody>
      </p:sp>
      <p:sp>
        <p:nvSpPr>
          <p:cNvPr id="4" name="Slide Number Placeholder 3"/>
          <p:cNvSpPr>
            <a:spLocks noGrp="1"/>
          </p:cNvSpPr>
          <p:nvPr>
            <p:ph type="sldNum" sz="quarter" idx="11"/>
          </p:nvPr>
        </p:nvSpPr>
        <p:spPr/>
        <p:txBody>
          <a:bodyPr/>
          <a:lstStyle/>
          <a:p>
            <a:fld id="{302B3540-29DB-9849-B58B-883D2E76A773}" type="slidenum">
              <a:rPr lang="en-US" smtClean="0">
                <a:solidFill>
                  <a:schemeClr val="bg1"/>
                </a:solidFill>
              </a:rPr>
              <a:pPr/>
              <a:t>70</a:t>
            </a:fld>
            <a:endParaRPr lang="en-US" sz="1400" dirty="0">
              <a:solidFill>
                <a:schemeClr val="bg1"/>
              </a:solidFill>
              <a:latin typeface="Arial" charset="0"/>
            </a:endParaRPr>
          </a:p>
        </p:txBody>
      </p:sp>
    </p:spTree>
    <p:extLst>
      <p:ext uri="{BB962C8B-B14F-4D97-AF65-F5344CB8AC3E}">
        <p14:creationId xmlns:p14="http://schemas.microsoft.com/office/powerpoint/2010/main" val="283446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Back </a:t>
            </a:r>
            <a:r>
              <a:rPr lang="en-US" sz="1800" b="1" dirty="0" smtClean="0"/>
              <a:t>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800" dirty="0" smtClean="0"/>
          </a:p>
          <a:p>
            <a:pPr>
              <a:buFont typeface="Arial" panose="020B0604020202020204" pitchFamily="34" charset="0"/>
              <a:buChar char="•"/>
            </a:pPr>
            <a:endParaRPr lang="en-US" sz="1600" dirty="0"/>
          </a:p>
          <a:p>
            <a:pPr lvl="1">
              <a:buFont typeface="Arial" panose="020B0604020202020204" pitchFamily="34" charset="0"/>
              <a:buChar char="•"/>
            </a:pPr>
            <a:r>
              <a:rPr lang="en-US" sz="1600" dirty="0">
                <a:hlinkClick r:id="rId2"/>
              </a:rPr>
              <a:t>https://mattmazur.com/2015/03/17/a-step-by-step-backpropagation-example</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973238"/>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208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Visualize Neural Network</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234587"/>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10832</TotalTime>
  <Words>4302</Words>
  <Application>Microsoft Office PowerPoint</Application>
  <PresentationFormat>On-screen Show (4:3)</PresentationFormat>
  <Paragraphs>530</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PowerPoint Template-CBF</vt:lpstr>
      <vt:lpstr>Big Data, A.I. and Investing</vt:lpstr>
      <vt:lpstr>Deep &amp; Reinforcement Learning</vt:lpstr>
      <vt:lpstr>Deep Learning - Example</vt:lpstr>
      <vt:lpstr>Deep Learning – AlphaGO</vt:lpstr>
      <vt:lpstr>Deep Learning – Neural Networks</vt:lpstr>
      <vt:lpstr>Deep Learning – Neural Networks</vt:lpstr>
      <vt:lpstr>Deep Learning – Neural Networks</vt:lpstr>
      <vt:lpstr>Deep Learning - Neural Networks</vt:lpstr>
      <vt:lpstr>Visualize Neural Network</vt:lpstr>
      <vt:lpstr>Visualize Neural Network</vt:lpstr>
      <vt:lpstr>Deep Learning – Breakthrough</vt:lpstr>
      <vt:lpstr>Deep Learning - Types</vt:lpstr>
      <vt:lpstr>Deep Learning vs Other Machine Learning</vt:lpstr>
      <vt:lpstr>Deep Learning vs Other Machine Learning</vt:lpstr>
      <vt:lpstr>Deep Learning vs Other Machine Learning</vt:lpstr>
      <vt:lpstr>Deep Learning – CNN</vt:lpstr>
      <vt:lpstr>Deep Learning – CNN</vt:lpstr>
      <vt:lpstr>Deep Learning – CNN</vt:lpstr>
      <vt:lpstr>Reinforcement Learning</vt:lpstr>
      <vt:lpstr>Reinforcement Learning</vt:lpstr>
      <vt:lpstr>Reinforcement Learning</vt:lpstr>
      <vt:lpstr>Reinforcement Learning Application</vt:lpstr>
      <vt:lpstr>Summary of the Algorithms</vt:lpstr>
      <vt:lpstr>Summary of the Usages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Workflow</vt:lpstr>
      <vt:lpstr>Trading Strategies - Risk Management</vt:lpstr>
      <vt:lpstr>Trading Strategies – Transaction Cost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Deep Learning Tools &amp; APIs</vt:lpstr>
      <vt:lpstr>Challenges</vt:lpstr>
      <vt:lpstr>Challenges</vt:lpstr>
      <vt:lpstr>Challenges</vt:lpstr>
      <vt:lpstr>Challenges</vt:lpstr>
      <vt:lpstr>Challenges</vt:lpstr>
      <vt:lpstr>Final Presentation – AI Application</vt:lpstr>
      <vt:lpstr>Limitation of Deep Learning</vt:lpstr>
      <vt:lpstr>Limitation of Deep Learning</vt:lpstr>
      <vt:lpstr>Limitation of Deep Learning</vt:lpstr>
      <vt:lpstr>Telsa Example – Data labelling</vt:lpstr>
      <vt:lpstr>Trends and Futures</vt:lpstr>
      <vt:lpstr>Summary of the courses - Big Data  </vt:lpstr>
      <vt:lpstr>Summary of the courses - Sentiment</vt:lpstr>
      <vt:lpstr>Summary of the courses – Algo Trading</vt:lpstr>
      <vt:lpstr>Summary of the courses – Algo Trading</vt:lpstr>
      <vt:lpstr>Summary of the courses - AI</vt:lpstr>
      <vt:lpstr>Summary of the courses - Reference</vt:lpstr>
      <vt:lpstr>Thoughts and Discussions</vt:lpstr>
      <vt:lpstr>Thoughts and Discussions</vt:lpstr>
      <vt:lpstr>Thoughts and Discussions</vt:lpstr>
      <vt:lpstr>Thoughts and Discussions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Certificate in Big Data, A.I. and Investing</dc:title>
  <dc:creator>Liu Wai Keung</dc:creator>
  <cp:lastModifiedBy>kenl</cp:lastModifiedBy>
  <cp:revision>153</cp:revision>
  <cp:lastPrinted>2013-10-02T07:30:28Z</cp:lastPrinted>
  <dcterms:created xsi:type="dcterms:W3CDTF">2017-11-03T11:03:04Z</dcterms:created>
  <dcterms:modified xsi:type="dcterms:W3CDTF">2018-08-27T07:16:35Z</dcterms:modified>
</cp:coreProperties>
</file>